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sldIdLst>
    <p:sldId id="313" r:id="rId2"/>
    <p:sldId id="31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anabe" initials="w" lastIdx="1" clrIdx="0">
    <p:extLst>
      <p:ext uri="{19B8F6BF-5375-455C-9EA6-DF929625EA0E}">
        <p15:presenceInfo xmlns:p15="http://schemas.microsoft.com/office/powerpoint/2012/main" userId="watanab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660"/>
  </p:normalViewPr>
  <p:slideViewPr>
    <p:cSldViewPr snapToGrid="0" showGuides="1">
      <p:cViewPr varScale="1">
        <p:scale>
          <a:sx n="51" d="100"/>
          <a:sy n="51" d="100"/>
        </p:scale>
        <p:origin x="379"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3T11:42:38.402"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8A934-DAAD-4A5A-9DED-D81F7E618127}" type="datetimeFigureOut">
              <a:rPr kumimoji="1" lang="ja-JP" altLang="en-US" smtClean="0"/>
              <a:t>2018/7/28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EFA9C-0B11-4AD7-87A8-861AEDB1212E}" type="slidenum">
              <a:rPr kumimoji="1" lang="ja-JP" altLang="en-US" smtClean="0"/>
              <a:t>‹#›</a:t>
            </a:fld>
            <a:endParaRPr kumimoji="1" lang="ja-JP" altLang="en-US"/>
          </a:p>
        </p:txBody>
      </p:sp>
    </p:spTree>
    <p:extLst>
      <p:ext uri="{BB962C8B-B14F-4D97-AF65-F5344CB8AC3E}">
        <p14:creationId xmlns:p14="http://schemas.microsoft.com/office/powerpoint/2010/main" val="50912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合計１０個のパラメータ</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a:t>
            </a:fld>
            <a:endParaRPr kumimoji="1" lang="ja-JP" altLang="en-US"/>
          </a:p>
        </p:txBody>
      </p:sp>
    </p:spTree>
    <p:extLst>
      <p:ext uri="{BB962C8B-B14F-4D97-AF65-F5344CB8AC3E}">
        <p14:creationId xmlns:p14="http://schemas.microsoft.com/office/powerpoint/2010/main" val="25056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20</a:t>
            </a:fld>
            <a:endParaRPr kumimoji="1" lang="ja-JP" altLang="en-US"/>
          </a:p>
        </p:txBody>
      </p:sp>
    </p:spTree>
    <p:extLst>
      <p:ext uri="{BB962C8B-B14F-4D97-AF65-F5344CB8AC3E}">
        <p14:creationId xmlns:p14="http://schemas.microsoft.com/office/powerpoint/2010/main" val="13994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21</a:t>
            </a:fld>
            <a:endParaRPr kumimoji="1" lang="ja-JP" altLang="en-US"/>
          </a:p>
        </p:txBody>
      </p:sp>
    </p:spTree>
    <p:extLst>
      <p:ext uri="{BB962C8B-B14F-4D97-AF65-F5344CB8AC3E}">
        <p14:creationId xmlns:p14="http://schemas.microsoft.com/office/powerpoint/2010/main" val="306657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22</a:t>
            </a:fld>
            <a:endParaRPr kumimoji="1" lang="ja-JP" altLang="en-US"/>
          </a:p>
        </p:txBody>
      </p:sp>
    </p:spTree>
    <p:extLst>
      <p:ext uri="{BB962C8B-B14F-4D97-AF65-F5344CB8AC3E}">
        <p14:creationId xmlns:p14="http://schemas.microsoft.com/office/powerpoint/2010/main" val="307574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23</a:t>
            </a:fld>
            <a:endParaRPr kumimoji="1" lang="ja-JP" altLang="en-US"/>
          </a:p>
        </p:txBody>
      </p:sp>
    </p:spTree>
    <p:extLst>
      <p:ext uri="{BB962C8B-B14F-4D97-AF65-F5344CB8AC3E}">
        <p14:creationId xmlns:p14="http://schemas.microsoft.com/office/powerpoint/2010/main" val="130284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図はフィードバックによる方法において飽和器を含めた場合の入力と含めなかったときの入力の波形である。</a:t>
            </a:r>
            <a:endParaRPr kumimoji="1" lang="en-US" altLang="ja-JP" dirty="0" smtClean="0"/>
          </a:p>
          <a:p>
            <a:r>
              <a:rPr kumimoji="1" lang="ja-JP" altLang="en-US" dirty="0" smtClean="0"/>
              <a:t>ステップの方法の場合は飽和器を考慮するしない以前に入力には</a:t>
            </a:r>
            <a:r>
              <a:rPr kumimoji="1" lang="en-US" altLang="ja-JP" dirty="0" smtClean="0"/>
              <a:t>15V</a:t>
            </a:r>
            <a:r>
              <a:rPr kumimoji="1" lang="ja-JP" altLang="en-US" dirty="0" smtClean="0"/>
              <a:t>以上の値を入れていないので正確な値を導いているといえる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24</a:t>
            </a:fld>
            <a:endParaRPr kumimoji="1" lang="ja-JP" altLang="en-US"/>
          </a:p>
        </p:txBody>
      </p:sp>
    </p:spTree>
    <p:extLst>
      <p:ext uri="{BB962C8B-B14F-4D97-AF65-F5344CB8AC3E}">
        <p14:creationId xmlns:p14="http://schemas.microsoft.com/office/powerpoint/2010/main" val="2332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A031D5-E6AB-451D-9BE2-A6DC728E4476}" type="slidenum">
              <a:rPr kumimoji="1" lang="ja-JP" altLang="en-US" smtClean="0"/>
              <a:t>25</a:t>
            </a:fld>
            <a:endParaRPr kumimoji="1" lang="ja-JP" altLang="en-US"/>
          </a:p>
        </p:txBody>
      </p:sp>
    </p:spTree>
    <p:extLst>
      <p:ext uri="{BB962C8B-B14F-4D97-AF65-F5344CB8AC3E}">
        <p14:creationId xmlns:p14="http://schemas.microsoft.com/office/powerpoint/2010/main" val="105760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ja-JP" altLang="en-US" sz="1200" b="1" kern="1200" dirty="0" smtClean="0">
                <a:solidFill>
                  <a:schemeClr val="tx1"/>
                </a:solidFill>
                <a:latin typeface="+mn-lt"/>
                <a:ea typeface="+mn-ea"/>
                <a:cs typeface="+mn-cs"/>
              </a:rPr>
              <a:t>より</a:t>
            </a:r>
            <a:r>
              <a:rPr kumimoji="1" lang="en-US" altLang="ja-JP" sz="1200" b="1" kern="1200" dirty="0" smtClean="0">
                <a:solidFill>
                  <a:schemeClr val="tx1"/>
                </a:solidFill>
                <a:latin typeface="+mn-lt"/>
                <a:ea typeface="+mn-ea"/>
                <a:cs typeface="+mn-cs"/>
              </a:rPr>
              <a:t>Q2</a:t>
            </a:r>
            <a:r>
              <a:rPr kumimoji="1" lang="ja-JP" altLang="en-US" sz="1200" b="1" kern="1200" dirty="0" smtClean="0">
                <a:solidFill>
                  <a:schemeClr val="tx1"/>
                </a:solidFill>
                <a:latin typeface="+mn-lt"/>
                <a:ea typeface="+mn-ea"/>
                <a:cs typeface="+mn-cs"/>
              </a:rPr>
              <a:t>の応答が一番早く、</a:t>
            </a:r>
            <a:r>
              <a:rPr kumimoji="1" lang="en-US" altLang="ja-JP" sz="1200" b="1" kern="1200" dirty="0" smtClean="0">
                <a:solidFill>
                  <a:schemeClr val="tx1"/>
                </a:solidFill>
                <a:latin typeface="+mn-lt"/>
                <a:ea typeface="+mn-ea"/>
                <a:cs typeface="+mn-cs"/>
              </a:rPr>
              <a:t>Q3</a:t>
            </a:r>
            <a:r>
              <a:rPr kumimoji="1" lang="ja-JP" altLang="en-US" sz="1200" b="1" kern="1200" dirty="0" smtClean="0">
                <a:solidFill>
                  <a:schemeClr val="tx1"/>
                </a:solidFill>
                <a:latin typeface="+mn-lt"/>
                <a:ea typeface="+mn-ea"/>
                <a:cs typeface="+mn-cs"/>
              </a:rPr>
              <a:t>の応答が一番遅いことが確認できる。このことから台車の位置</a:t>
            </a:r>
            <a:r>
              <a:rPr kumimoji="1" lang="en-US" altLang="ja-JP" sz="1200" b="1" kern="1200" dirty="0" smtClean="0">
                <a:solidFill>
                  <a:schemeClr val="tx1"/>
                </a:solidFill>
                <a:latin typeface="+mn-lt"/>
                <a:ea typeface="+mn-ea"/>
                <a:cs typeface="+mn-cs"/>
              </a:rPr>
              <a:t>$r$</a:t>
            </a:r>
            <a:r>
              <a:rPr kumimoji="1" lang="ja-JP" altLang="en-US" sz="1200" b="1" kern="1200" dirty="0" smtClean="0">
                <a:solidFill>
                  <a:schemeClr val="tx1"/>
                </a:solidFill>
                <a:latin typeface="+mn-lt"/>
                <a:ea typeface="+mn-ea"/>
                <a:cs typeface="+mn-cs"/>
              </a:rPr>
              <a:t>の応答をよくするには</a:t>
            </a:r>
          </a:p>
          <a:p>
            <a:r>
              <a:rPr kumimoji="1" lang="ja-JP" altLang="en-US" sz="1200" kern="1200" dirty="0" smtClean="0">
                <a:solidFill>
                  <a:schemeClr val="tx1"/>
                </a:solidFill>
                <a:latin typeface="+mn-lt"/>
                <a:ea typeface="+mn-ea"/>
                <a:cs typeface="+mn-cs"/>
              </a:rPr>
              <a:t>重み行列</a:t>
            </a:r>
            <a:r>
              <a:rPr kumimoji="1" lang="en-US" altLang="ja-JP" sz="1200" kern="1200" dirty="0" smtClean="0">
                <a:solidFill>
                  <a:schemeClr val="tx1"/>
                </a:solidFill>
                <a:latin typeface="+mn-lt"/>
                <a:ea typeface="+mn-ea"/>
                <a:cs typeface="+mn-cs"/>
              </a:rPr>
              <a:t>$Q$</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成分を大きくすればよいとわかる。また、</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と</a:t>
            </a:r>
            <a:r>
              <a:rPr kumimoji="1" lang="en-US" altLang="ja-JP" sz="1200" kern="1200" dirty="0" smtClean="0">
                <a:solidFill>
                  <a:schemeClr val="tx1"/>
                </a:solidFill>
                <a:latin typeface="+mn-lt"/>
                <a:ea typeface="+mn-ea"/>
                <a:cs typeface="+mn-cs"/>
              </a:rPr>
              <a:t>$Q_3$</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成分は同じであるのにもかかわらず、</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の方が応答が早いことが確認できる。これは</a:t>
            </a:r>
          </a:p>
          <a:p>
            <a:r>
              <a:rPr kumimoji="1" lang="ja-JP" altLang="en-US" sz="1200" kern="1200" dirty="0" smtClean="0">
                <a:solidFill>
                  <a:schemeClr val="tx1"/>
                </a:solidFill>
                <a:latin typeface="+mn-lt"/>
                <a:ea typeface="+mn-ea"/>
                <a:cs typeface="+mn-cs"/>
              </a:rPr>
              <a:t>振子の角度</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\theta$</a:t>
            </a:r>
            <a:r>
              <a:rPr kumimoji="1" lang="ja-JP" altLang="en-US" sz="1200" b="1" kern="1200" dirty="0" smtClean="0">
                <a:solidFill>
                  <a:schemeClr val="tx1"/>
                </a:solidFill>
                <a:latin typeface="+mn-lt"/>
                <a:ea typeface="+mn-ea"/>
                <a:cs typeface="+mn-cs"/>
              </a:rPr>
              <a:t>の応答をよくする第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成分を大きくした分、バランスが第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成分のほうに偏ってしまい、台車の位置の応答が悪くなったといえる。</a:t>
            </a:r>
          </a:p>
          <a:p>
            <a:r>
              <a:rPr kumimoji="1" lang="en-US" altLang="ja-JP" sz="1200" b="1" kern="1200" dirty="0" smtClean="0">
                <a:solidFill>
                  <a:schemeClr val="tx1"/>
                </a:solidFill>
                <a:latin typeface="+mn-lt"/>
                <a:ea typeface="+mn-ea"/>
                <a:cs typeface="+mn-cs"/>
              </a:rPr>
              <a:t>\par</a:t>
            </a:r>
          </a:p>
          <a:p>
            <a:r>
              <a:rPr kumimoji="1" lang="ja-JP" altLang="en-US" sz="1200" kern="1200" dirty="0" smtClean="0">
                <a:solidFill>
                  <a:schemeClr val="tx1"/>
                </a:solidFill>
                <a:latin typeface="+mn-lt"/>
                <a:ea typeface="+mn-ea"/>
                <a:cs typeface="+mn-cs"/>
              </a:rPr>
              <a:t>図</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image:simulation_QRF_th</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より、振子の角度についても同じことが言え、第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成分を大きくしている</a:t>
            </a:r>
            <a:r>
              <a:rPr kumimoji="1" lang="en-US" altLang="ja-JP" sz="1200" b="1" kern="1200" dirty="0" smtClean="0">
                <a:solidFill>
                  <a:schemeClr val="tx1"/>
                </a:solidFill>
                <a:latin typeface="+mn-lt"/>
                <a:ea typeface="+mn-ea"/>
                <a:cs typeface="+mn-cs"/>
              </a:rPr>
              <a:t>$Q_3$</a:t>
            </a:r>
            <a:r>
              <a:rPr kumimoji="1" lang="ja-JP" altLang="en-US" sz="1200" b="1" kern="1200" dirty="0" smtClean="0">
                <a:solidFill>
                  <a:schemeClr val="tx1"/>
                </a:solidFill>
                <a:latin typeface="+mn-lt"/>
                <a:ea typeface="+mn-ea"/>
                <a:cs typeface="+mn-cs"/>
              </a:rPr>
              <a:t>の応答が一番よく、</a:t>
            </a:r>
            <a:r>
              <a:rPr kumimoji="1" lang="en-US" altLang="ja-JP" sz="1200" b="1" kern="1200" dirty="0" smtClean="0">
                <a:solidFill>
                  <a:schemeClr val="tx1"/>
                </a:solidFill>
                <a:latin typeface="+mn-lt"/>
                <a:ea typeface="+mn-ea"/>
                <a:cs typeface="+mn-cs"/>
              </a:rPr>
              <a:t>$Q_2$</a:t>
            </a:r>
            <a:r>
              <a:rPr kumimoji="1" lang="ja-JP" altLang="en-US" sz="1200" b="1" kern="1200" dirty="0" smtClean="0">
                <a:solidFill>
                  <a:schemeClr val="tx1"/>
                </a:solidFill>
                <a:latin typeface="+mn-lt"/>
                <a:ea typeface="+mn-ea"/>
                <a:cs typeface="+mn-cs"/>
              </a:rPr>
              <a:t>の応答が一番悪い結果となっている。</a:t>
            </a:r>
          </a:p>
          <a:p>
            <a:r>
              <a:rPr kumimoji="1" lang="en-US" altLang="ja-JP" sz="1200" b="1" kern="1200" dirty="0" smtClean="0">
                <a:solidFill>
                  <a:schemeClr val="tx1"/>
                </a:solidFill>
                <a:latin typeface="+mn-lt"/>
                <a:ea typeface="+mn-ea"/>
                <a:cs typeface="+mn-cs"/>
              </a:rPr>
              <a:t>\par</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30</a:t>
            </a:fld>
            <a:endParaRPr kumimoji="1" lang="ja-JP" altLang="en-US"/>
          </a:p>
        </p:txBody>
      </p:sp>
    </p:spTree>
    <p:extLst>
      <p:ext uri="{BB962C8B-B14F-4D97-AF65-F5344CB8AC3E}">
        <p14:creationId xmlns:p14="http://schemas.microsoft.com/office/powerpoint/2010/main" val="190378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33</a:t>
            </a:fld>
            <a:endParaRPr kumimoji="1" lang="ja-JP" altLang="en-US"/>
          </a:p>
        </p:txBody>
      </p:sp>
    </p:spTree>
    <p:extLst>
      <p:ext uri="{BB962C8B-B14F-4D97-AF65-F5344CB8AC3E}">
        <p14:creationId xmlns:p14="http://schemas.microsoft.com/office/powerpoint/2010/main" val="239703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34</a:t>
            </a:fld>
            <a:endParaRPr kumimoji="1" lang="ja-JP" altLang="en-US"/>
          </a:p>
        </p:txBody>
      </p:sp>
    </p:spTree>
    <p:extLst>
      <p:ext uri="{BB962C8B-B14F-4D97-AF65-F5344CB8AC3E}">
        <p14:creationId xmlns:p14="http://schemas.microsoft.com/office/powerpoint/2010/main" val="405288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image:comp_Q</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の左図を見えると、台車の位置に関しては、パターン</a:t>
            </a:r>
            <a:r>
              <a:rPr kumimoji="1" lang="en-US" altLang="ja-JP" sz="1200" b="1" kern="1200" dirty="0" smtClean="0">
                <a:solidFill>
                  <a:schemeClr val="tx1"/>
                </a:solidFill>
                <a:latin typeface="+mn-lt"/>
                <a:ea typeface="+mn-ea"/>
                <a:cs typeface="+mn-cs"/>
              </a:rPr>
              <a:t>3</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の純に応答が遅くなっていることがわかる。</a:t>
            </a:r>
          </a:p>
          <a:p>
            <a:r>
              <a:rPr kumimoji="1" lang="ja-JP" altLang="en-US" sz="1200" kern="1200" dirty="0" smtClean="0">
                <a:solidFill>
                  <a:schemeClr val="tx1"/>
                </a:solidFill>
                <a:latin typeface="+mn-lt"/>
                <a:ea typeface="+mn-ea"/>
                <a:cs typeface="+mn-cs"/>
              </a:rPr>
              <a:t>特にパターン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の方は目標値変更に対して台車が移動してはいるが、波打って動いていることがわかる。つまり、</a:t>
            </a:r>
          </a:p>
          <a:p>
            <a:r>
              <a:rPr kumimoji="1" lang="ja-JP" altLang="en-US" sz="1200" kern="1200" dirty="0" smtClean="0">
                <a:solidFill>
                  <a:schemeClr val="tx1"/>
                </a:solidFill>
                <a:latin typeface="+mn-lt"/>
                <a:ea typeface="+mn-ea"/>
                <a:cs typeface="+mn-cs"/>
              </a:rPr>
              <a:t>重み行列の第一成分を大きくして</a:t>
            </a:r>
            <a:r>
              <a:rPr kumimoji="1" lang="ja-JP" altLang="en-US" sz="1200" kern="1200" dirty="0" err="1" smtClean="0">
                <a:solidFill>
                  <a:schemeClr val="tx1"/>
                </a:solidFill>
                <a:latin typeface="+mn-lt"/>
                <a:ea typeface="+mn-ea"/>
                <a:cs typeface="+mn-cs"/>
              </a:rPr>
              <a:t>いるの</a:t>
            </a:r>
            <a:r>
              <a:rPr kumimoji="1" lang="ja-JP" altLang="en-US" sz="1200" kern="1200" dirty="0" smtClean="0">
                <a:solidFill>
                  <a:schemeClr val="tx1"/>
                </a:solidFill>
                <a:latin typeface="+mn-lt"/>
                <a:ea typeface="+mn-ea"/>
                <a:cs typeface="+mn-cs"/>
              </a:rPr>
              <a:t>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の応答が一番よく、重み行列の第二成分を大きくしたパターン</a:t>
            </a:r>
            <a:r>
              <a:rPr kumimoji="1" lang="en-US" altLang="ja-JP" sz="1200" kern="1200" dirty="0" smtClean="0">
                <a:solidFill>
                  <a:schemeClr val="tx1"/>
                </a:solidFill>
                <a:latin typeface="+mn-lt"/>
                <a:ea typeface="+mn-ea"/>
                <a:cs typeface="+mn-cs"/>
              </a:rPr>
              <a:t>2</a:t>
            </a:r>
          </a:p>
          <a:p>
            <a:r>
              <a:rPr kumimoji="1" lang="ja-JP" altLang="en-US" sz="1200" kern="1200" dirty="0" smtClean="0">
                <a:solidFill>
                  <a:schemeClr val="tx1"/>
                </a:solidFill>
                <a:latin typeface="+mn-lt"/>
                <a:ea typeface="+mn-ea"/>
                <a:cs typeface="+mn-cs"/>
              </a:rPr>
              <a:t>はバランスがくずれてしまい応答が一番悪いといえる。</a:t>
            </a:r>
          </a:p>
          <a:p>
            <a:r>
              <a:rPr kumimoji="1" lang="ja-JP" altLang="en-US" sz="1200" kern="1200" dirty="0" smtClean="0">
                <a:solidFill>
                  <a:schemeClr val="tx1"/>
                </a:solidFill>
                <a:latin typeface="+mn-lt"/>
                <a:ea typeface="+mn-ea"/>
                <a:cs typeface="+mn-cs"/>
              </a:rPr>
              <a:t>右図の振子の角度についても同様のことが言える。パターン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は台車が動く時に角度が大きく傾いてしまっているが、パターン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は台車が動く時においても、大きな角度の傾きは確認できない。</a:t>
            </a:r>
          </a:p>
          <a:p>
            <a:r>
              <a:rPr kumimoji="1" lang="ja-JP" altLang="en-US" sz="1200" kern="1200" dirty="0" smtClean="0">
                <a:solidFill>
                  <a:schemeClr val="tx1"/>
                </a:solidFill>
                <a:latin typeface="+mn-lt"/>
                <a:ea typeface="+mn-ea"/>
                <a:cs typeface="+mn-cs"/>
              </a:rPr>
              <a:t>つまり、重み行列の第二成分を大きくしているパターン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の応答が一番よく、重み行列の第一成分を大きくしたパターン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a:t>
            </a:r>
          </a:p>
          <a:p>
            <a:r>
              <a:rPr kumimoji="1" lang="ja-JP" altLang="en-US" sz="1200" kern="1200" dirty="0" smtClean="0">
                <a:solidFill>
                  <a:schemeClr val="tx1"/>
                </a:solidFill>
                <a:latin typeface="+mn-lt"/>
                <a:ea typeface="+mn-ea"/>
                <a:cs typeface="+mn-cs"/>
              </a:rPr>
              <a:t>バランスが崩れてしまい応答が一番悪いといえる。</a:t>
            </a:r>
          </a:p>
          <a:p>
            <a:r>
              <a:rPr kumimoji="1" lang="ja-JP" altLang="en-US" sz="1200" kern="1200" dirty="0" smtClean="0">
                <a:solidFill>
                  <a:schemeClr val="tx1"/>
                </a:solidFill>
                <a:latin typeface="+mn-lt"/>
                <a:ea typeface="+mn-ea"/>
                <a:cs typeface="+mn-cs"/>
              </a:rPr>
              <a:t>シミュレーションの章でも述べたように重み行列の各成分は各状態に対応しており、応答を良くしたい状態があれば、それに対応する</a:t>
            </a:r>
          </a:p>
          <a:p>
            <a:r>
              <a:rPr kumimoji="1" lang="ja-JP" altLang="en-US" sz="1200" kern="1200" dirty="0" smtClean="0">
                <a:solidFill>
                  <a:schemeClr val="tx1"/>
                </a:solidFill>
                <a:latin typeface="+mn-lt"/>
                <a:ea typeface="+mn-ea"/>
                <a:cs typeface="+mn-cs"/>
              </a:rPr>
              <a:t>成分をおおきくすればよいということが実験でも確認できる。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38</a:t>
            </a:fld>
            <a:endParaRPr kumimoji="1" lang="ja-JP" altLang="en-US"/>
          </a:p>
        </p:txBody>
      </p:sp>
    </p:spTree>
    <p:extLst>
      <p:ext uri="{BB962C8B-B14F-4D97-AF65-F5344CB8AC3E}">
        <p14:creationId xmlns:p14="http://schemas.microsoft.com/office/powerpoint/2010/main" val="383389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表の文字の大きさ等問題</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5</a:t>
            </a:fld>
            <a:endParaRPr kumimoji="1" lang="ja-JP" altLang="en-US"/>
          </a:p>
        </p:txBody>
      </p:sp>
    </p:spTree>
    <p:extLst>
      <p:ext uri="{BB962C8B-B14F-4D97-AF65-F5344CB8AC3E}">
        <p14:creationId xmlns:p14="http://schemas.microsoft.com/office/powerpoint/2010/main" val="239350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image:comp_obs</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とパターン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では大きな違いは確認できないといえる。</a:t>
            </a:r>
          </a:p>
          <a:p>
            <a:r>
              <a:rPr kumimoji="1" lang="ja-JP" altLang="en-US" sz="1200" kern="1200" dirty="0" smtClean="0">
                <a:solidFill>
                  <a:schemeClr val="tx1"/>
                </a:solidFill>
                <a:latin typeface="+mn-lt"/>
                <a:ea typeface="+mn-ea"/>
                <a:cs typeface="+mn-cs"/>
              </a:rPr>
              <a:t>右図より、振子の角度についても、パターン</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とパターン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では大きな違いは確認できないといえる。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39</a:t>
            </a:fld>
            <a:endParaRPr kumimoji="1" lang="ja-JP" altLang="en-US"/>
          </a:p>
        </p:txBody>
      </p:sp>
    </p:spTree>
    <p:extLst>
      <p:ext uri="{BB962C8B-B14F-4D97-AF65-F5344CB8AC3E}">
        <p14:creationId xmlns:p14="http://schemas.microsoft.com/office/powerpoint/2010/main" val="163187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image:comp_dt</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パターンとも大きな違いはないといえる。右図より、振子の角度についても</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a:t>
            </a:r>
          </a:p>
          <a:p>
            <a:r>
              <a:rPr kumimoji="1" lang="ja-JP" altLang="en-US" sz="1200" kern="1200" dirty="0" smtClean="0">
                <a:solidFill>
                  <a:schemeClr val="tx1"/>
                </a:solidFill>
                <a:latin typeface="+mn-lt"/>
                <a:ea typeface="+mn-ea"/>
                <a:cs typeface="+mn-cs"/>
              </a:rPr>
              <a:t>大きな違いはないといえる。このことから概ねシミュレーションと同じ結果を得ることができたといえる。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40</a:t>
            </a:fld>
            <a:endParaRPr kumimoji="1" lang="ja-JP" altLang="en-US"/>
          </a:p>
        </p:txBody>
      </p:sp>
    </p:spTree>
    <p:extLst>
      <p:ext uri="{BB962C8B-B14F-4D97-AF65-F5344CB8AC3E}">
        <p14:creationId xmlns:p14="http://schemas.microsoft.com/office/powerpoint/2010/main" val="28524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image:Hexpe</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の右図より、</a:t>
            </a:r>
            <a:r>
              <a:rPr kumimoji="1" lang="en-US" altLang="ja-JP" sz="1200" b="1" kern="1200" dirty="0" smtClean="0">
                <a:solidFill>
                  <a:schemeClr val="tx1"/>
                </a:solidFill>
                <a:latin typeface="+mn-lt"/>
                <a:ea typeface="+mn-ea"/>
                <a:cs typeface="+mn-cs"/>
              </a:rPr>
              <a:t>$k$</a:t>
            </a:r>
            <a:r>
              <a:rPr kumimoji="1" lang="ja-JP" altLang="en-US" sz="1200" b="1" kern="1200" dirty="0" smtClean="0">
                <a:solidFill>
                  <a:schemeClr val="tx1"/>
                </a:solidFill>
                <a:latin typeface="+mn-lt"/>
                <a:ea typeface="+mn-ea"/>
                <a:cs typeface="+mn-cs"/>
              </a:rPr>
              <a:t>の値が大きいほど早く安定化制御に移行していることがわかる。</a:t>
            </a:r>
          </a:p>
          <a:p>
            <a:r>
              <a:rPr kumimoji="1" lang="en-US" altLang="ja-JP" sz="1200" kern="1200" dirty="0" smtClean="0">
                <a:solidFill>
                  <a:schemeClr val="tx1"/>
                </a:solidFill>
                <a:latin typeface="+mn-lt"/>
                <a:ea typeface="+mn-ea"/>
                <a:cs typeface="+mn-cs"/>
              </a:rPr>
              <a:t>$k$</a:t>
            </a:r>
            <a:r>
              <a:rPr kumimoji="1" lang="ja-JP" altLang="en-US" sz="1200" kern="1200" dirty="0" smtClean="0">
                <a:solidFill>
                  <a:schemeClr val="tx1"/>
                </a:solidFill>
                <a:latin typeface="+mn-lt"/>
                <a:ea typeface="+mn-ea"/>
                <a:cs typeface="+mn-cs"/>
              </a:rPr>
              <a:t>が大きくなるとエネルギーの収束が早くなるため、より早く安定化制御に移行できたといえる。</a:t>
            </a:r>
          </a:p>
          <a:p>
            <a:r>
              <a:rPr kumimoji="1" lang="ja-JP" altLang="en-US" sz="1200" kern="1200" dirty="0" smtClean="0">
                <a:solidFill>
                  <a:schemeClr val="tx1"/>
                </a:solidFill>
                <a:latin typeface="+mn-lt"/>
                <a:ea typeface="+mn-ea"/>
                <a:cs typeface="+mn-cs"/>
              </a:rPr>
              <a:t>つまり、シミュレーションの章で行った考察は間違っていたということになる。これは、実験に用いた</a:t>
            </a:r>
          </a:p>
          <a:p>
            <a:r>
              <a:rPr kumimoji="1" lang="ja-JP" altLang="en-US" sz="1200" kern="1200" dirty="0" smtClean="0">
                <a:solidFill>
                  <a:schemeClr val="tx1"/>
                </a:solidFill>
                <a:latin typeface="+mn-lt"/>
                <a:ea typeface="+mn-ea"/>
                <a:cs typeface="+mn-cs"/>
              </a:rPr>
              <a:t>倒立振子系のシミュレーションを行う際に考慮すべき項目が抜けていたか、同定した倒立振子系のパラメータが</a:t>
            </a:r>
          </a:p>
          <a:p>
            <a:r>
              <a:rPr kumimoji="1" lang="ja-JP" altLang="en-US" sz="1200" kern="1200" dirty="0" smtClean="0">
                <a:solidFill>
                  <a:schemeClr val="tx1"/>
                </a:solidFill>
                <a:latin typeface="+mn-lt"/>
                <a:ea typeface="+mn-ea"/>
                <a:cs typeface="+mn-cs"/>
              </a:rPr>
              <a:t>間違っていたかなど様々な原因が考えられる。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43</a:t>
            </a:fld>
            <a:endParaRPr kumimoji="1" lang="ja-JP" altLang="en-US"/>
          </a:p>
        </p:txBody>
      </p:sp>
    </p:spTree>
    <p:extLst>
      <p:ext uri="{BB962C8B-B14F-4D97-AF65-F5344CB8AC3E}">
        <p14:creationId xmlns:p14="http://schemas.microsoft.com/office/powerpoint/2010/main" val="2452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47</a:t>
            </a:fld>
            <a:endParaRPr kumimoji="1" lang="ja-JP" altLang="en-US"/>
          </a:p>
        </p:txBody>
      </p:sp>
    </p:spTree>
    <p:extLst>
      <p:ext uri="{BB962C8B-B14F-4D97-AF65-F5344CB8AC3E}">
        <p14:creationId xmlns:p14="http://schemas.microsoft.com/office/powerpoint/2010/main" val="343860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48</a:t>
            </a:fld>
            <a:endParaRPr kumimoji="1" lang="ja-JP" altLang="en-US"/>
          </a:p>
        </p:txBody>
      </p:sp>
    </p:spTree>
    <p:extLst>
      <p:ext uri="{BB962C8B-B14F-4D97-AF65-F5344CB8AC3E}">
        <p14:creationId xmlns:p14="http://schemas.microsoft.com/office/powerpoint/2010/main" val="269311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ばねばかりの写真</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6</a:t>
            </a:fld>
            <a:endParaRPr kumimoji="1" lang="ja-JP" altLang="en-US"/>
          </a:p>
        </p:txBody>
      </p:sp>
    </p:spTree>
    <p:extLst>
      <p:ext uri="{BB962C8B-B14F-4D97-AF65-F5344CB8AC3E}">
        <p14:creationId xmlns:p14="http://schemas.microsoft.com/office/powerpoint/2010/main" val="46933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err="1" smtClean="0"/>
              <a:t>Fmax</a:t>
            </a:r>
            <a:r>
              <a:rPr kumimoji="1" lang="en-US" altLang="ja-JP" baseline="0" dirty="0" smtClean="0"/>
              <a:t> = au+</a:t>
            </a:r>
            <a:r>
              <a:rPr kumimoji="1" lang="ja-JP" altLang="en-US" baseline="0" dirty="0" smtClean="0"/>
              <a:t>摩擦</a:t>
            </a:r>
            <a:endParaRPr kumimoji="1" lang="en-US" altLang="ja-JP" baseline="0" dirty="0" smtClean="0"/>
          </a:p>
          <a:p>
            <a:r>
              <a:rPr kumimoji="1" lang="en-US" altLang="ja-JP" baseline="0" dirty="0" err="1" smtClean="0"/>
              <a:t>Fmin</a:t>
            </a:r>
            <a:r>
              <a:rPr kumimoji="1" lang="en-US" altLang="ja-JP" baseline="0" dirty="0" smtClean="0"/>
              <a:t> = au-</a:t>
            </a:r>
            <a:r>
              <a:rPr kumimoji="1" lang="ja-JP" altLang="en-US" baseline="0" dirty="0" smtClean="0"/>
              <a:t>摩擦</a:t>
            </a:r>
            <a:endParaRPr kumimoji="1" lang="en-US" altLang="ja-JP" baseline="0" dirty="0" smtClean="0"/>
          </a:p>
          <a:p>
            <a:r>
              <a:rPr kumimoji="1" lang="en-US" altLang="ja-JP" dirty="0" smtClean="0"/>
              <a:t>a</a:t>
            </a:r>
            <a:r>
              <a:rPr kumimoji="1" lang="ja-JP" altLang="en-US" dirty="0" smtClean="0"/>
              <a:t>は平均をとる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7</a:t>
            </a:fld>
            <a:endParaRPr kumimoji="1" lang="ja-JP" altLang="en-US"/>
          </a:p>
        </p:txBody>
      </p:sp>
    </p:spTree>
    <p:extLst>
      <p:ext uri="{BB962C8B-B14F-4D97-AF65-F5344CB8AC3E}">
        <p14:creationId xmlns:p14="http://schemas.microsoft.com/office/powerpoint/2010/main" val="273353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数式モデルは一つ目は台車の位置に関する状態を取り除いた式。回転の運動方程式から</a:t>
            </a:r>
            <a:r>
              <a:rPr kumimoji="1" lang="en-US" altLang="ja-JP" dirty="0" err="1" smtClean="0"/>
              <a:t>Fv</a:t>
            </a:r>
            <a:r>
              <a:rPr kumimoji="1" lang="ja-JP" altLang="en-US" dirty="0" smtClean="0"/>
              <a:t>と</a:t>
            </a:r>
            <a:r>
              <a:rPr kumimoji="1" lang="en-US" altLang="ja-JP" dirty="0" err="1" smtClean="0"/>
              <a:t>Fh</a:t>
            </a:r>
            <a:r>
              <a:rPr kumimoji="1" lang="ja-JP" altLang="en-US" dirty="0" smtClean="0"/>
              <a:t>を取り除いたもの</a:t>
            </a:r>
            <a:endParaRPr kumimoji="1" lang="en-US" altLang="ja-JP" dirty="0" smtClean="0"/>
          </a:p>
          <a:p>
            <a:r>
              <a:rPr kumimoji="1" lang="ja-JP" altLang="en-US" dirty="0" smtClean="0"/>
              <a:t>二つ目は出力方程式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8</a:t>
            </a:fld>
            <a:endParaRPr kumimoji="1" lang="ja-JP" altLang="en-US"/>
          </a:p>
        </p:txBody>
      </p:sp>
    </p:spTree>
    <p:extLst>
      <p:ext uri="{BB962C8B-B14F-4D97-AF65-F5344CB8AC3E}">
        <p14:creationId xmlns:p14="http://schemas.microsoft.com/office/powerpoint/2010/main" val="20200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次のスライドは実際に振子を自由振動させたときの話</a:t>
            </a:r>
            <a:endParaRPr kumimoji="1" lang="ja-JP" altLang="en-US" dirty="0"/>
          </a:p>
        </p:txBody>
      </p:sp>
      <p:sp>
        <p:nvSpPr>
          <p:cNvPr id="4" name="スライド番号プレースホルダー 3"/>
          <p:cNvSpPr>
            <a:spLocks noGrp="1"/>
          </p:cNvSpPr>
          <p:nvPr>
            <p:ph type="sldNum" sz="quarter" idx="10"/>
          </p:nvPr>
        </p:nvSpPr>
        <p:spPr/>
        <p:txBody>
          <a:bodyPr/>
          <a:lstStyle/>
          <a:p>
            <a:fld id="{00DEFA9C-0B11-4AD7-87A8-861AEDB1212E}" type="slidenum">
              <a:rPr kumimoji="1" lang="ja-JP" altLang="en-US" smtClean="0"/>
              <a:t>9</a:t>
            </a:fld>
            <a:endParaRPr kumimoji="1" lang="ja-JP" altLang="en-US"/>
          </a:p>
        </p:txBody>
      </p:sp>
    </p:spTree>
    <p:extLst>
      <p:ext uri="{BB962C8B-B14F-4D97-AF65-F5344CB8AC3E}">
        <p14:creationId xmlns:p14="http://schemas.microsoft.com/office/powerpoint/2010/main" val="107828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どうしてこの式が導き出されるか不明</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12</a:t>
            </a:fld>
            <a:endParaRPr kumimoji="1" lang="ja-JP" altLang="en-US"/>
          </a:p>
        </p:txBody>
      </p:sp>
    </p:spTree>
    <p:extLst>
      <p:ext uri="{BB962C8B-B14F-4D97-AF65-F5344CB8AC3E}">
        <p14:creationId xmlns:p14="http://schemas.microsoft.com/office/powerpoint/2010/main" val="28009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smtClean="0"/>
              <a:t>T2</a:t>
            </a:r>
            <a:r>
              <a:rPr kumimoji="1" lang="ja-JP" altLang="en-US" dirty="0" smtClean="0"/>
              <a:t>は減衰振動の周期、</a:t>
            </a:r>
            <a:r>
              <a:rPr kumimoji="1" lang="en-US" altLang="ja-JP" dirty="0" smtClean="0"/>
              <a:t>λ</a:t>
            </a:r>
            <a:r>
              <a:rPr kumimoji="1" lang="ja-JP" altLang="en-US" dirty="0" smtClean="0"/>
              <a:t>は減衰比</a:t>
            </a:r>
            <a:endParaRPr kumimoji="1" lang="en-US" altLang="ja-JP" dirty="0" smtClean="0"/>
          </a:p>
          <a:p>
            <a:r>
              <a:rPr kumimoji="1" lang="ja-JP" altLang="en-US" dirty="0" smtClean="0"/>
              <a:t>このときグラフから</a:t>
            </a:r>
            <a:r>
              <a:rPr kumimoji="1" lang="en-US" altLang="ja-JP" dirty="0" smtClean="0"/>
              <a:t>J</a:t>
            </a:r>
            <a:r>
              <a:rPr kumimoji="1" lang="ja-JP" altLang="en-US" dirty="0" smtClean="0"/>
              <a:t>と</a:t>
            </a:r>
            <a:r>
              <a:rPr kumimoji="1" lang="ja-JP" altLang="en-US" dirty="0" err="1" smtClean="0"/>
              <a:t>ｃ</a:t>
            </a:r>
            <a:r>
              <a:rPr kumimoji="1" lang="ja-JP" altLang="en-US" dirty="0" smtClean="0"/>
              <a:t>と同様に</a:t>
            </a:r>
            <a:r>
              <a:rPr kumimoji="1" lang="en-US" altLang="ja-JP" dirty="0" smtClean="0"/>
              <a:t>T2</a:t>
            </a:r>
            <a:r>
              <a:rPr kumimoji="1" lang="ja-JP" altLang="en-US" dirty="0" smtClean="0"/>
              <a:t>と</a:t>
            </a:r>
            <a:r>
              <a:rPr kumimoji="1" lang="en-US" altLang="ja-JP" dirty="0" smtClean="0"/>
              <a:t>λ</a:t>
            </a:r>
            <a:r>
              <a:rPr kumimoji="1" lang="ja-JP" altLang="en-US" dirty="0" smtClean="0"/>
              <a:t>を読み取る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17</a:t>
            </a:fld>
            <a:endParaRPr kumimoji="1" lang="ja-JP" altLang="en-US"/>
          </a:p>
        </p:txBody>
      </p:sp>
    </p:spTree>
    <p:extLst>
      <p:ext uri="{BB962C8B-B14F-4D97-AF65-F5344CB8AC3E}">
        <p14:creationId xmlns:p14="http://schemas.microsoft.com/office/powerpoint/2010/main" val="426501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ここの</a:t>
            </a:r>
            <a:r>
              <a:rPr kumimoji="1" lang="en-US" altLang="ja-JP" dirty="0" smtClean="0"/>
              <a:t>λ</a:t>
            </a:r>
            <a:r>
              <a:rPr kumimoji="1" lang="ja-JP" altLang="en-US" dirty="0" smtClean="0"/>
              <a:t>と</a:t>
            </a:r>
            <a:r>
              <a:rPr kumimoji="1" lang="en-US" altLang="ja-JP" dirty="0" smtClean="0"/>
              <a:t>T2</a:t>
            </a:r>
            <a:r>
              <a:rPr kumimoji="1" lang="ja-JP" altLang="en-US" dirty="0" smtClean="0"/>
              <a:t>の式は</a:t>
            </a:r>
            <a:r>
              <a:rPr kumimoji="1" lang="en-US" altLang="ja-JP" dirty="0" smtClean="0"/>
              <a:t>J</a:t>
            </a:r>
            <a:r>
              <a:rPr kumimoji="1" lang="ja-JP" altLang="en-US" dirty="0" smtClean="0"/>
              <a:t>と</a:t>
            </a:r>
            <a:r>
              <a:rPr kumimoji="1" lang="ja-JP" altLang="en-US" dirty="0" err="1" smtClean="0"/>
              <a:t>ｃ</a:t>
            </a:r>
            <a:r>
              <a:rPr kumimoji="1" lang="ja-JP" altLang="en-US" dirty="0" smtClean="0"/>
              <a:t>を求めるときに用いた式と同じ</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18</a:t>
            </a:fld>
            <a:endParaRPr kumimoji="1" lang="ja-JP" altLang="en-US"/>
          </a:p>
        </p:txBody>
      </p:sp>
    </p:spTree>
    <p:extLst>
      <p:ext uri="{BB962C8B-B14F-4D97-AF65-F5344CB8AC3E}">
        <p14:creationId xmlns:p14="http://schemas.microsoft.com/office/powerpoint/2010/main" val="326818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95273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65429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0523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ＭＳ Ｐゴシック" panose="020B0600070205080204" pitchFamily="50" charset="-128"/>
                <a:ea typeface="ＭＳ Ｐゴシック" panose="020B0600070205080204" pitchFamily="50"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0" y="1325562"/>
            <a:ext cx="9144000" cy="5532437"/>
          </a:xfrm>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cxnSp>
        <p:nvCxnSpPr>
          <p:cNvPr id="7" name="直線コネクタ 6"/>
          <p:cNvCxnSpPr/>
          <p:nvPr userDrawn="1"/>
        </p:nvCxnSpPr>
        <p:spPr>
          <a:xfrm>
            <a:off x="0" y="1325563"/>
            <a:ext cx="91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165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5130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53536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30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80135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36407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2001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70732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A2C88-623A-4B68-B063-FCF5613E83C4}" type="datetimeFigureOut">
              <a:rPr kumimoji="1" lang="ja-JP" altLang="en-US" smtClean="0"/>
              <a:t>2018/7/28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7140997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6.png"/><Relationship Id="rId4"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サブタイトル 2"/>
          <p:cNvSpPr>
            <a:spLocks noGrp="1"/>
          </p:cNvSpPr>
          <p:nvPr>
            <p:ph type="subTitle" idx="1"/>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発表者：</a:t>
            </a:r>
            <a:r>
              <a:rPr lang="ja-JP" altLang="en-US" dirty="0" smtClean="0">
                <a:latin typeface="ＭＳ Ｐゴシック" panose="020B0600070205080204" pitchFamily="50" charset="-128"/>
                <a:ea typeface="ＭＳ Ｐゴシック" panose="020B0600070205080204" pitchFamily="50" charset="-128"/>
              </a:rPr>
              <a:t>今村 翼、大城 有輝、渡部 僚太</a:t>
            </a:r>
            <a:endParaRPr lang="en-US" altLang="ja-JP" dirty="0" smtClean="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0247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減衰</a:t>
                </a:r>
                <a:r>
                  <a:rPr lang="ja-JP" altLang="en-US" dirty="0"/>
                  <a:t>振動の周期</a:t>
                </a:r>
                <a:r>
                  <a:rPr lang="ja-JP" altLang="en-US" dirty="0" smtClean="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b="0" i="1" dirty="0" smtClean="0">
                            <a:latin typeface="Cambria Math" panose="02040503050406030204" pitchFamily="18" charset="0"/>
                          </a:rPr>
                          <m:t>2</m:t>
                        </m:r>
                      </m:sub>
                    </m:sSub>
                  </m:oMath>
                </a14:m>
                <a:r>
                  <a:rPr lang="ja-JP" altLang="en-US" dirty="0" smtClean="0"/>
                  <a:t>と</a:t>
                </a:r>
                <a:r>
                  <a:rPr lang="ja-JP" altLang="en-US" dirty="0"/>
                  <a:t>し、</a:t>
                </a:r>
                <a:r>
                  <a:rPr lang="ja-JP" altLang="en-US" dirty="0" smtClean="0"/>
                  <a:t>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b="0" i="1" dirty="0" smtClean="0">
                            <a:latin typeface="Cambria Math" panose="02040503050406030204" pitchFamily="18" charset="0"/>
                          </a:rPr>
                          <m:t>1</m:t>
                        </m:r>
                      </m:sub>
                    </m:sSub>
                  </m:oMath>
                </a14:m>
                <a:r>
                  <a:rPr lang="ja-JP" altLang="en-US" dirty="0" smtClean="0"/>
                  <a:t>と時刻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2</m:t>
                        </m:r>
                      </m:sub>
                    </m:sSub>
                  </m:oMath>
                </a14:m>
                <a:r>
                  <a:rPr lang="en-US" altLang="ja-JP" dirty="0" smtClean="0"/>
                  <a:t> </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1</m:t>
                        </m:r>
                      </m:sub>
                    </m:sSub>
                  </m:oMath>
                </a14:m>
                <a:r>
                  <a:rPr lang="en-US" altLang="ja-JP"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に</a:t>
                </a:r>
                <a:r>
                  <a:rPr lang="ja-JP" altLang="en-US" dirty="0"/>
                  <a:t>おいて</a:t>
                </a:r>
                <a:r>
                  <a:rPr lang="ja-JP" altLang="en-US" dirty="0" smtClean="0"/>
                  <a:t>波形</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2</m:t>
                        </m:r>
                      </m:sub>
                    </m:sSub>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m:t>
                    </m:r>
                    <m:r>
                      <a:rPr lang="en-US" altLang="ja-JP" b="0" i="0" dirty="0" smtClean="0">
                        <a:latin typeface="Cambria Math" panose="02040503050406030204" pitchFamily="18" charset="0"/>
                      </a:rPr>
                      <m:t>)</m:t>
                    </m:r>
                  </m:oMath>
                </a14:m>
                <a:r>
                  <a:rPr lang="en-US" altLang="ja-JP" dirty="0" smtClean="0"/>
                  <a:t> </a:t>
                </a:r>
                <a:r>
                  <a:rPr lang="ja-JP" altLang="en-US" dirty="0" smtClean="0"/>
                  <a:t>の</a:t>
                </a:r>
                <a:r>
                  <a:rPr lang="ja-JP" altLang="en-US" dirty="0"/>
                  <a:t>山が隣合うものとする</a:t>
                </a:r>
                <a:r>
                  <a:rPr lang="ja-JP" altLang="en-US" dirty="0" smtClean="0"/>
                  <a:t>。</a:t>
                </a:r>
                <a:endParaRPr lang="en-US" altLang="ja-JP" dirty="0" smtClean="0"/>
              </a:p>
              <a:p>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33677" t="655" r="248" b="-655"/>
          <a:stretch/>
        </p:blipFill>
        <p:spPr>
          <a:xfrm>
            <a:off x="2412787" y="2548791"/>
            <a:ext cx="4086053" cy="3521117"/>
          </a:xfrm>
          <a:prstGeom prst="rect">
            <a:avLst/>
          </a:prstGeom>
        </p:spPr>
      </p:pic>
      <p:sp>
        <p:nvSpPr>
          <p:cNvPr id="2" name="正方形/長方形 1"/>
          <p:cNvSpPr/>
          <p:nvPr/>
        </p:nvSpPr>
        <p:spPr>
          <a:xfrm>
            <a:off x="4656525" y="3250346"/>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p:cNvSpPr/>
          <p:nvPr/>
        </p:nvSpPr>
        <p:spPr>
          <a:xfrm>
            <a:off x="5669536" y="3429000"/>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4190359" y="3424660"/>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4190359" y="3424660"/>
                <a:ext cx="545567"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5240155" y="3722448"/>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40155" y="3722448"/>
                <a:ext cx="545567" cy="3693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5541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この</a:t>
            </a:r>
            <a:r>
              <a:rPr lang="ja-JP" altLang="en-US" dirty="0"/>
              <a:t>ときの振幅の</a:t>
            </a:r>
            <a:r>
              <a:rPr lang="ja-JP" altLang="en-US" dirty="0" smtClean="0"/>
              <a:t>減衰比は</a:t>
            </a:r>
            <a:endParaRPr lang="en-US" altLang="ja-JP" dirty="0" smtClean="0"/>
          </a:p>
          <a:p>
            <a:endParaRPr lang="en-US" altLang="ja-JP" dirty="0"/>
          </a:p>
          <a:p>
            <a:endParaRPr lang="en-US" altLang="ja-JP" dirty="0" smtClean="0"/>
          </a:p>
          <a:p>
            <a:endParaRPr lang="en-US" altLang="ja-JP" dirty="0" smtClean="0"/>
          </a:p>
          <a:p>
            <a:r>
              <a:rPr lang="ja-JP" altLang="en-US" dirty="0" smtClean="0"/>
              <a:t>ただし、</a:t>
            </a:r>
            <a:endParaRPr lang="en-US" altLang="ja-JP" dirty="0" smtClean="0"/>
          </a:p>
          <a:p>
            <a:endParaRPr lang="en-US" altLang="ja-JP" dirty="0"/>
          </a:p>
          <a:p>
            <a:pPr marL="0" indent="0">
              <a:buNone/>
            </a:pPr>
            <a:endParaRPr lang="en-US" altLang="ja-JP" dirty="0"/>
          </a:p>
          <a:p>
            <a:r>
              <a:rPr lang="ja-JP" altLang="en-US" dirty="0" smtClean="0"/>
              <a:t>また、</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01" y="2334508"/>
            <a:ext cx="2450000" cy="70714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549" y="3645553"/>
            <a:ext cx="2028572" cy="74285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399" y="4992314"/>
            <a:ext cx="2178572" cy="750000"/>
          </a:xfrm>
          <a:prstGeom prst="rect">
            <a:avLst/>
          </a:prstGeom>
        </p:spPr>
      </p:pic>
    </p:spTree>
    <p:extLst>
      <p:ext uri="{BB962C8B-B14F-4D97-AF65-F5344CB8AC3E}">
        <p14:creationId xmlns:p14="http://schemas.microsoft.com/office/powerpoint/2010/main" val="218583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したがって、</a:t>
            </a:r>
            <a:r>
              <a:rPr lang="en-US" altLang="ja-JP" dirty="0" smtClean="0"/>
              <a:t>J</a:t>
            </a:r>
            <a:r>
              <a:rPr lang="ja-JP" altLang="en-US" dirty="0" smtClean="0"/>
              <a:t>と</a:t>
            </a:r>
            <a:r>
              <a:rPr lang="ja-JP" altLang="en-US" dirty="0" err="1" smtClean="0"/>
              <a:t>ｃ</a:t>
            </a:r>
            <a:r>
              <a:rPr lang="ja-JP" altLang="en-US" dirty="0" smtClean="0"/>
              <a:t>は</a:t>
            </a:r>
            <a:endParaRPr lang="en-US" altLang="ja-JP" dirty="0" smtClean="0"/>
          </a:p>
          <a:p>
            <a:endParaRPr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851" y="2861165"/>
            <a:ext cx="2600000" cy="1478572"/>
          </a:xfrm>
          <a:prstGeom prst="rect">
            <a:avLst/>
          </a:prstGeom>
        </p:spPr>
      </p:pic>
    </p:spTree>
    <p:extLst>
      <p:ext uri="{BB962C8B-B14F-4D97-AF65-F5344CB8AC3E}">
        <p14:creationId xmlns:p14="http://schemas.microsoft.com/office/powerpoint/2010/main" val="1255555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p:sp>
        <p:nvSpPr>
          <p:cNvPr id="4" name="コンテンツ プレースホルダー 3"/>
          <p:cNvSpPr>
            <a:spLocks noGrp="1"/>
          </p:cNvSpPr>
          <p:nvPr>
            <p:ph idx="1"/>
          </p:nvPr>
        </p:nvSpPr>
        <p:spPr/>
        <p:txBody>
          <a:bodyPr/>
          <a:lstStyle/>
          <a:p>
            <a:r>
              <a:rPr lang="ja-JP" altLang="en-US" dirty="0"/>
              <a:t>台車をアンプ・</a:t>
            </a:r>
            <a:r>
              <a:rPr lang="ja-JP" altLang="en-US" dirty="0" smtClean="0"/>
              <a:t>モータ・</a:t>
            </a:r>
            <a:r>
              <a:rPr lang="ja-JP" altLang="en-US" dirty="0"/>
              <a:t>ベルト・台車系の等価質量と等価摩擦係数とし</a:t>
            </a:r>
            <a:r>
              <a:rPr lang="ja-JP" altLang="en-US" dirty="0" smtClean="0"/>
              <a:t>、台車</a:t>
            </a:r>
            <a:r>
              <a:rPr lang="ja-JP" altLang="en-US" dirty="0"/>
              <a:t>のステップ応答を測定すること</a:t>
            </a:r>
            <a:r>
              <a:rPr lang="ja-JP" altLang="en-US" dirty="0" smtClean="0"/>
              <a:t>で</a:t>
            </a:r>
            <a:r>
              <a:rPr lang="en-US" altLang="ja-JP" dirty="0" smtClean="0"/>
              <a:t>M</a:t>
            </a:r>
            <a:r>
              <a:rPr lang="ja-JP" altLang="en-US" dirty="0" smtClean="0"/>
              <a:t>と</a:t>
            </a:r>
            <a:r>
              <a:rPr lang="en-US" altLang="ja-JP" dirty="0"/>
              <a:t>f</a:t>
            </a:r>
            <a:r>
              <a:rPr lang="ja-JP" altLang="en-US" dirty="0" smtClean="0"/>
              <a:t>を決定する</a:t>
            </a:r>
            <a:endParaRPr lang="en-US" altLang="ja-JP" dirty="0" smtClean="0"/>
          </a:p>
          <a:p>
            <a:r>
              <a:rPr lang="ja-JP" altLang="en-US" dirty="0" smtClean="0"/>
              <a:t>振子は台車から取り外す</a:t>
            </a:r>
            <a:endParaRPr lang="en-US" altLang="ja-JP" dirty="0" smtClean="0"/>
          </a:p>
          <a:p>
            <a:r>
              <a:rPr lang="ja-JP" altLang="en-US" dirty="0" smtClean="0"/>
              <a:t>運動方程式は</a:t>
            </a:r>
            <a:endParaRPr lang="en-US" altLang="ja-JP" dirty="0" smtClean="0"/>
          </a:p>
          <a:p>
            <a:endParaRPr lang="en-US" altLang="ja-JP" dirty="0"/>
          </a:p>
          <a:p>
            <a:r>
              <a:rPr lang="en-US" altLang="ja-JP" dirty="0" smtClean="0"/>
              <a:t>u</a:t>
            </a:r>
            <a:r>
              <a:rPr lang="ja-JP" altLang="en-US" dirty="0" smtClean="0"/>
              <a:t>から</a:t>
            </a:r>
            <a:r>
              <a:rPr lang="en-US" altLang="ja-JP" dirty="0" smtClean="0"/>
              <a:t>r </a:t>
            </a:r>
            <a:r>
              <a:rPr lang="ja-JP" altLang="en-US" dirty="0" err="1" smtClean="0"/>
              <a:t>までの</a:t>
            </a:r>
            <a:r>
              <a:rPr lang="ja-JP" altLang="en-US" dirty="0"/>
              <a:t>伝達</a:t>
            </a:r>
            <a:r>
              <a:rPr lang="ja-JP" altLang="en-US" dirty="0" smtClean="0"/>
              <a:t>関数</a:t>
            </a:r>
            <a:r>
              <a:rPr lang="en-US" altLang="ja-JP" dirty="0" smtClean="0"/>
              <a:t>G</a:t>
            </a:r>
            <a:r>
              <a:rPr lang="ja-JP" altLang="en-US" dirty="0" smtClean="0"/>
              <a:t>は</a:t>
            </a:r>
            <a:endParaRPr lang="en-US" altLang="ja-JP" dirty="0" smtClean="0"/>
          </a:p>
          <a:p>
            <a:endParaRPr kumimoji="1" lang="en-US" altLang="ja-JP" dirty="0" smtClean="0"/>
          </a:p>
          <a:p>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201" y="3661800"/>
            <a:ext cx="1850000" cy="26428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99" y="4737142"/>
            <a:ext cx="2257143" cy="685715"/>
          </a:xfrm>
          <a:prstGeom prst="rect">
            <a:avLst/>
          </a:prstGeom>
        </p:spPr>
      </p:pic>
    </p:spTree>
    <p:extLst>
      <p:ext uri="{BB962C8B-B14F-4D97-AF65-F5344CB8AC3E}">
        <p14:creationId xmlns:p14="http://schemas.microsoft.com/office/powerpoint/2010/main" val="3926815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の測定（ステップ応答による測定法）</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ただし、</a:t>
                </a:r>
                <a:endParaRPr lang="en-US" altLang="ja-JP" dirty="0" smtClean="0"/>
              </a:p>
              <a:p>
                <a:endParaRPr lang="en-US" altLang="ja-JP" dirty="0"/>
              </a:p>
              <a:p>
                <a:endParaRPr lang="en-US" altLang="ja-JP" dirty="0" smtClean="0"/>
              </a:p>
              <a:p>
                <a:r>
                  <a:rPr lang="ja-JP" altLang="en-US" dirty="0" smtClean="0"/>
                  <a:t>初期状態を</a:t>
                </a:r>
                <a:r>
                  <a:rPr lang="en-US" altLang="ja-JP" dirty="0" smtClean="0"/>
                  <a:t>0</a:t>
                </a:r>
                <a:r>
                  <a:rPr lang="ja-JP" altLang="en-US" dirty="0" smtClean="0"/>
                  <a:t>とするとき、このステップ応答は</a:t>
                </a:r>
                <a:endParaRPr lang="en-US" altLang="ja-JP" dirty="0"/>
              </a:p>
              <a:p>
                <a:endParaRPr lang="en-US" altLang="ja-JP" dirty="0" smtClean="0"/>
              </a:p>
              <a:p>
                <a:endParaRPr lang="en-US" altLang="ja-JP" dirty="0"/>
              </a:p>
              <a:p>
                <a:endParaRPr lang="en-US" altLang="ja-JP" dirty="0" smtClean="0"/>
              </a:p>
              <a:p>
                <a:r>
                  <a:rPr lang="ja-JP" altLang="en-US" dirty="0"/>
                  <a:t>ただし、</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𝑈</m:t>
                        </m:r>
                      </m:e>
                      <m:sub>
                        <m:r>
                          <a:rPr lang="en-US" altLang="ja-JP" i="1">
                            <a:latin typeface="Cambria Math" panose="02040503050406030204" pitchFamily="18" charset="0"/>
                          </a:rPr>
                          <m:t>0</m:t>
                        </m:r>
                      </m:sub>
                    </m:sSub>
                  </m:oMath>
                </a14:m>
                <a:r>
                  <a:rPr lang="ja-JP" altLang="en-US" dirty="0"/>
                  <a:t>はステップの</a:t>
                </a:r>
                <a:r>
                  <a:rPr lang="ja-JP" altLang="en-US" dirty="0" smtClean="0"/>
                  <a:t>高さ</a:t>
                </a:r>
                <a:endParaRPr lang="en-US" altLang="ja-JP" dirty="0" smtClean="0"/>
              </a:p>
              <a:p>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1872"/>
                </a:stretch>
              </a:blipFill>
            </p:spPr>
            <p:txBody>
              <a:bodyPr/>
              <a:lstStyle/>
              <a:p>
                <a:r>
                  <a:rPr lang="ja-JP" altLang="en-US">
                    <a:noFill/>
                  </a:rPr>
                  <a:t> </a:t>
                </a:r>
              </a:p>
            </p:txBody>
          </p:sp>
        </mc:Fallback>
      </mc:AlternateContent>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459" y="2141997"/>
            <a:ext cx="2207143" cy="664286"/>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459" y="3631693"/>
            <a:ext cx="3557143" cy="535715"/>
          </a:xfrm>
          <a:prstGeom prst="rect">
            <a:avLst/>
          </a:prstGeom>
        </p:spPr>
      </p:pic>
    </p:spTree>
    <p:extLst>
      <p:ext uri="{BB962C8B-B14F-4D97-AF65-F5344CB8AC3E}">
        <p14:creationId xmlns:p14="http://schemas.microsoft.com/office/powerpoint/2010/main" val="3913524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587" y="2283122"/>
            <a:ext cx="2364286" cy="307143"/>
          </a:xfrm>
          <a:prstGeom prst="rect">
            <a:avLst/>
          </a:prstGeom>
        </p:spPr>
      </p:pic>
    </p:spTree>
    <p:extLst>
      <p:ext uri="{BB962C8B-B14F-4D97-AF65-F5344CB8AC3E}">
        <p14:creationId xmlns:p14="http://schemas.microsoft.com/office/powerpoint/2010/main" val="276972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956" y="2295186"/>
            <a:ext cx="2367662" cy="307582"/>
          </a:xfrm>
          <a:prstGeom prst="rect">
            <a:avLst/>
          </a:prstGeom>
        </p:spPr>
      </p:pic>
      <p:sp>
        <p:nvSpPr>
          <p:cNvPr id="5" name="下矢印 4"/>
          <p:cNvSpPr/>
          <p:nvPr/>
        </p:nvSpPr>
        <p:spPr>
          <a:xfrm>
            <a:off x="6128939" y="4661727"/>
            <a:ext cx="492919" cy="4929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1828" y="5579440"/>
            <a:ext cx="2207143" cy="664286"/>
          </a:xfrm>
          <a:prstGeom prst="rect">
            <a:avLst/>
          </a:prstGeom>
        </p:spPr>
      </p:pic>
    </p:spTree>
    <p:extLst>
      <p:ext uri="{BB962C8B-B14F-4D97-AF65-F5344CB8AC3E}">
        <p14:creationId xmlns:p14="http://schemas.microsoft.com/office/powerpoint/2010/main" val="3367421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の測定（フィードバック入力による測定法</a:t>
            </a:r>
            <a:r>
              <a:rPr lang="ja-JP" altLang="en-US" dirty="0"/>
              <a:t>）</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以下を入力として加える</a:t>
                </a:r>
                <a:endParaRPr lang="en-US" altLang="ja-JP" dirty="0" smtClean="0"/>
              </a:p>
              <a:p>
                <a:endParaRPr lang="en-US" altLang="ja-JP" dirty="0"/>
              </a:p>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𝑐</m:t>
                        </m:r>
                      </m:sub>
                    </m:sSub>
                  </m:oMath>
                </a14:m>
                <a:r>
                  <a:rPr lang="ja-JP" altLang="en-US" dirty="0" smtClean="0"/>
                  <a:t>は</a:t>
                </a:r>
                <a:r>
                  <a:rPr lang="ja-JP" altLang="en-US" dirty="0"/>
                  <a:t>目標値</a:t>
                </a:r>
                <a:r>
                  <a:rPr lang="ja-JP" altLang="en-US" dirty="0" smtClean="0"/>
                  <a:t>、</a:t>
                </a:r>
                <a14:m>
                  <m:oMath xmlns:m="http://schemas.openxmlformats.org/officeDocument/2006/math">
                    <m:r>
                      <a:rPr lang="en-US" altLang="ja-JP" i="1" dirty="0" smtClean="0">
                        <a:latin typeface="Cambria Math" panose="02040503050406030204" pitchFamily="18" charset="0"/>
                      </a:rPr>
                      <m:t>𝑦</m:t>
                    </m:r>
                  </m:oMath>
                </a14:m>
                <a:r>
                  <a:rPr lang="ja-JP" altLang="en-US" dirty="0" smtClean="0"/>
                  <a:t>は</a:t>
                </a:r>
                <a:r>
                  <a:rPr lang="ja-JP" altLang="en-US" dirty="0"/>
                  <a:t>出力</a:t>
                </a:r>
                <a:r>
                  <a:rPr lang="ja-JP" altLang="en-US"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はフィードバックゲイン</a:t>
                </a:r>
                <a:endParaRPr lang="en-US" altLang="ja-JP" dirty="0"/>
              </a:p>
              <a:p>
                <a:r>
                  <a:rPr lang="ja-JP" altLang="en-US" dirty="0" smtClean="0"/>
                  <a:t>不制動の二次系を実現させる</a:t>
                </a:r>
                <a:endParaRPr lang="en-US" altLang="ja-JP" dirty="0" smtClean="0"/>
              </a:p>
              <a:p>
                <a:r>
                  <a:rPr lang="ja-JP" altLang="en-US" dirty="0" smtClean="0"/>
                  <a:t>右図を参考に</a:t>
                </a:r>
                <a:r>
                  <a:rPr lang="en-US" altLang="ja-JP" dirty="0" smtClean="0"/>
                  <a:t>M</a:t>
                </a:r>
                <a:r>
                  <a:rPr lang="ja-JP" altLang="en-US" dirty="0" smtClean="0"/>
                  <a:t>と</a:t>
                </a:r>
                <a:r>
                  <a:rPr lang="ja-JP" altLang="en-US" dirty="0" err="1" smtClean="0"/>
                  <a:t>ｆ</a:t>
                </a:r>
                <a:r>
                  <a:rPr lang="ja-JP" altLang="en-US" dirty="0" smtClean="0"/>
                  <a:t>を同定</a:t>
                </a:r>
                <a:endParaRPr lang="en-US" altLang="ja-JP" dirty="0" smtClean="0"/>
              </a:p>
              <a:p>
                <a:pPr marL="0" indent="0">
                  <a:buNone/>
                </a:pPr>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3451" y="3061135"/>
            <a:ext cx="3120254" cy="2847836"/>
          </a:xfrm>
          <a:prstGeom prst="rect">
            <a:avLst/>
          </a:prstGeom>
        </p:spPr>
      </p:pic>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037" y="1901953"/>
            <a:ext cx="2156978" cy="363726"/>
          </a:xfrm>
          <a:prstGeom prst="rect">
            <a:avLst/>
          </a:prstGeom>
        </p:spPr>
      </p:pic>
    </p:spTree>
    <p:extLst>
      <p:ext uri="{BB962C8B-B14F-4D97-AF65-F5344CB8AC3E}">
        <p14:creationId xmlns:p14="http://schemas.microsoft.com/office/powerpoint/2010/main" val="2420958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台車のフィードバック応答波形から求めた</a:t>
                </a:r>
                <a14:m>
                  <m:oMath xmlns:m="http://schemas.openxmlformats.org/officeDocument/2006/math">
                    <m:r>
                      <a:rPr lang="en-US" altLang="ja-JP" i="1" dirty="0" smtClean="0">
                        <a:latin typeface="Cambria Math" panose="02040503050406030204" pitchFamily="18" charset="0"/>
                      </a:rPr>
                      <m:t>𝜆</m:t>
                    </m:r>
                  </m:oMath>
                </a14:m>
                <a:r>
                  <a:rPr lang="ja-JP" altLang="en-US" dirty="0" smtClean="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から</a:t>
                </a:r>
                <a:r>
                  <a:rPr lang="ja-JP" altLang="en-US" dirty="0"/>
                  <a:t>以下の式を</a:t>
                </a:r>
                <a:r>
                  <a:rPr lang="ja-JP" altLang="en-US" dirty="0" smtClean="0"/>
                  <a:t>用いて</a:t>
                </a:r>
                <a14:m>
                  <m:oMath xmlns:m="http://schemas.openxmlformats.org/officeDocument/2006/math">
                    <m:r>
                      <a:rPr lang="en-US" altLang="ja-JP" i="1" dirty="0" smtClean="0">
                        <a:latin typeface="Cambria Math" panose="02040503050406030204" pitchFamily="18" charset="0"/>
                      </a:rPr>
                      <m:t>𝜁</m:t>
                    </m:r>
                  </m:oMath>
                </a14:m>
                <a:r>
                  <a:rPr lang="ja-JP" altLang="en-US" dirty="0" smtClean="0"/>
                  <a:t>と</a:t>
                </a:r>
                <a14:m>
                  <m:oMath xmlns:m="http://schemas.openxmlformats.org/officeDocument/2006/math">
                    <m:r>
                      <m:rPr>
                        <m:lit/>
                      </m:rPr>
                      <a:rPr lang="en-US" altLang="ja-JP" b="0" i="1" dirty="0" smtClean="0">
                        <a:latin typeface="Cambria Math" panose="02040503050406030204" pitchFamily="18" charset="0"/>
                      </a:rPr>
                      <m:t> </m:t>
                    </m:r>
                    <m:sSub>
                      <m:sSubPr>
                        <m:ctrlPr>
                          <a:rPr lang="en-US" altLang="ja-JP" i="1" dirty="0" err="1" smtClean="0">
                            <a:latin typeface="Cambria Math" panose="02040503050406030204" pitchFamily="18" charset="0"/>
                          </a:rPr>
                        </m:ctrlPr>
                      </m:sSubPr>
                      <m:e>
                        <m:r>
                          <a:rPr lang="en-US" altLang="ja-JP" b="0" i="1" dirty="0" smtClean="0">
                            <a:latin typeface="Cambria Math" panose="02040503050406030204" pitchFamily="18" charset="0"/>
                          </a:rPr>
                          <m:t>𝜔</m:t>
                        </m:r>
                      </m:e>
                      <m:sub>
                        <m:r>
                          <a:rPr lang="en-US" altLang="ja-JP" i="1" dirty="0" err="1" smtClean="0">
                            <a:latin typeface="Cambria Math" panose="02040503050406030204" pitchFamily="18" charset="0"/>
                          </a:rPr>
                          <m:t>𝑛</m:t>
                        </m:r>
                      </m:sub>
                    </m:sSub>
                  </m:oMath>
                </a14:m>
                <a:r>
                  <a:rPr lang="ja-JP" altLang="en-US" dirty="0" smtClean="0"/>
                  <a:t>を</a:t>
                </a:r>
                <a:r>
                  <a:rPr lang="ja-JP" altLang="en-US" dirty="0"/>
                  <a:t>計算し求める。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3"/>
                <a:stretch>
                  <a:fillRect l="-1200" t="-2790" r="-53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344" y="2679794"/>
            <a:ext cx="1685714" cy="742857"/>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164" y="2672651"/>
            <a:ext cx="2178572" cy="750000"/>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3007311" y="3422650"/>
                <a:ext cx="3478108" cy="415498"/>
              </a:xfrm>
              <a:prstGeom prst="rect">
                <a:avLst/>
              </a:prstGeom>
              <a:noFill/>
            </p:spPr>
            <p:txBody>
              <a:bodyPr wrap="square" rtlCol="0">
                <a:spAutoFit/>
              </a:bodyPr>
              <a:lstStyle/>
              <a:p>
                <a14:m>
                  <m:oMath xmlns:m="http://schemas.openxmlformats.org/officeDocument/2006/math">
                    <m:sSub>
                      <m:sSubPr>
                        <m:ctrlPr>
                          <a:rPr lang="en-US" altLang="ja-JP" sz="2100" i="1">
                            <a:latin typeface="Cambria Math" panose="02040503050406030204" pitchFamily="18" charset="0"/>
                          </a:rPr>
                        </m:ctrlPr>
                      </m:sSubPr>
                      <m:e>
                        <m:r>
                          <a:rPr lang="en-US" altLang="ja-JP" sz="2100" i="1">
                            <a:latin typeface="Cambria Math" panose="02040503050406030204" pitchFamily="18" charset="0"/>
                          </a:rPr>
                          <m:t>𝜔</m:t>
                        </m:r>
                      </m:e>
                      <m:sub>
                        <m:r>
                          <a:rPr lang="en-US" altLang="ja-JP" sz="2100" i="1">
                            <a:latin typeface="Cambria Math" panose="02040503050406030204" pitchFamily="18" charset="0"/>
                          </a:rPr>
                          <m:t>𝑛</m:t>
                        </m:r>
                      </m:sub>
                    </m:sSub>
                  </m:oMath>
                </a14:m>
                <a:r>
                  <a:rPr lang="ja-JP" altLang="en-US" sz="2100" dirty="0">
                    <a:latin typeface="ＭＳ Ｐゴシック" panose="020B0600070205080204" pitchFamily="50" charset="-128"/>
                    <a:ea typeface="ＭＳ Ｐゴシック" panose="020B0600070205080204" pitchFamily="50" charset="-128"/>
                  </a:rPr>
                  <a:t>と</a:t>
                </a:r>
                <a14:m>
                  <m:oMath xmlns:m="http://schemas.openxmlformats.org/officeDocument/2006/math">
                    <m:r>
                      <a:rPr lang="en-US" altLang="ja-JP" sz="2100" i="1" dirty="0">
                        <a:latin typeface="Cambria Math" panose="02040503050406030204" pitchFamily="18" charset="0"/>
                      </a:rPr>
                      <m:t>𝜁</m:t>
                    </m:r>
                  </m:oMath>
                </a14:m>
                <a:r>
                  <a:rPr lang="ja-JP" altLang="en-US" sz="2100" dirty="0">
                    <a:latin typeface="ＭＳ Ｐゴシック" panose="020B0600070205080204" pitchFamily="50" charset="-128"/>
                    <a:ea typeface="ＭＳ Ｐゴシック" panose="020B0600070205080204" pitchFamily="50" charset="-128"/>
                  </a:rPr>
                  <a:t>イコールの式に変形</a:t>
                </a:r>
                <a:endParaRPr lang="en-US" altLang="ja-JP" sz="2100" dirty="0">
                  <a:latin typeface="ＭＳ Ｐゴシック" panose="020B0600070205080204" pitchFamily="50" charset="-128"/>
                  <a:ea typeface="ＭＳ Ｐゴシック" panose="020B060007020508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007311" y="3422650"/>
                <a:ext cx="3478108" cy="415498"/>
              </a:xfrm>
              <a:prstGeom prst="rect">
                <a:avLst/>
              </a:prstGeom>
              <a:blipFill>
                <a:blip r:embed="rId6"/>
                <a:stretch>
                  <a:fillRect t="-13043" b="-23188"/>
                </a:stretch>
              </a:blipFill>
            </p:spPr>
            <p:txBody>
              <a:bodyPr/>
              <a:lstStyle/>
              <a:p>
                <a:r>
                  <a:rPr lang="ja-JP" altLang="en-US">
                    <a:noFill/>
                  </a:rPr>
                  <a:t> </a:t>
                </a:r>
              </a:p>
            </p:txBody>
          </p:sp>
        </mc:Fallback>
      </mc:AlternateContent>
      <p:sp>
        <p:nvSpPr>
          <p:cNvPr id="7" name="下矢印 6"/>
          <p:cNvSpPr/>
          <p:nvPr/>
        </p:nvSpPr>
        <p:spPr>
          <a:xfrm>
            <a:off x="4257675" y="3815065"/>
            <a:ext cx="628650" cy="5397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0078" y="4707722"/>
            <a:ext cx="1957143" cy="678572"/>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1253" y="4809238"/>
            <a:ext cx="2185715" cy="750000"/>
          </a:xfrm>
          <a:prstGeom prst="rect">
            <a:avLst/>
          </a:prstGeom>
        </p:spPr>
      </p:pic>
    </p:spTree>
    <p:extLst>
      <p:ext uri="{BB962C8B-B14F-4D97-AF65-F5344CB8AC3E}">
        <p14:creationId xmlns:p14="http://schemas.microsoft.com/office/powerpoint/2010/main" val="3818108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先ほどの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𝜔</m:t>
                        </m:r>
                      </m:e>
                      <m:sub>
                        <m:r>
                          <a:rPr lang="en-US" altLang="ja-JP" b="0" i="1" smtClean="0">
                            <a:latin typeface="Cambria Math" panose="02040503050406030204" pitchFamily="18" charset="0"/>
                          </a:rPr>
                          <m:t>𝑛</m:t>
                        </m:r>
                      </m:sub>
                    </m:sSub>
                  </m:oMath>
                </a14:m>
                <a:r>
                  <a:rPr kumimoji="1" lang="ja-JP" altLang="en-US" dirty="0" smtClean="0"/>
                  <a:t>と</a:t>
                </a:r>
                <a14:m>
                  <m:oMath xmlns:m="http://schemas.openxmlformats.org/officeDocument/2006/math">
                    <m:r>
                      <a:rPr kumimoji="1" lang="en-US" altLang="ja-JP" b="0" i="1" dirty="0" smtClean="0">
                        <a:latin typeface="Cambria Math" panose="02040503050406030204" pitchFamily="18" charset="0"/>
                      </a:rPr>
                      <m:t>𝜁</m:t>
                    </m:r>
                  </m:oMath>
                </a14:m>
                <a:r>
                  <a:rPr kumimoji="1" lang="ja-JP" altLang="en-US" dirty="0" smtClean="0"/>
                  <a:t>は以下の二次系の伝達関数の基本形に代入することで同定に用いたフィードバック制御系の伝達関数を求めることができる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2"/>
                <a:stretch>
                  <a:fillRect l="-1200" t="-2790" r="-133"/>
                </a:stretch>
              </a:blipFill>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750" y="3144486"/>
            <a:ext cx="3150000" cy="721429"/>
          </a:xfrm>
          <a:prstGeom prst="rect">
            <a:avLst/>
          </a:prstGeom>
        </p:spPr>
      </p:pic>
      <p:sp>
        <p:nvSpPr>
          <p:cNvPr id="2" name="テキスト ボックス 1"/>
          <p:cNvSpPr txBox="1"/>
          <p:nvPr/>
        </p:nvSpPr>
        <p:spPr>
          <a:xfrm>
            <a:off x="4154806" y="3017521"/>
            <a:ext cx="65" cy="207749"/>
          </a:xfrm>
          <a:prstGeom prst="rect">
            <a:avLst/>
          </a:prstGeom>
          <a:noFill/>
        </p:spPr>
        <p:txBody>
          <a:bodyPr wrap="none" lIns="0" tIns="0" rIns="0" bIns="0" rtlCol="0">
            <a:spAutoFit/>
          </a:bodyPr>
          <a:lstStyle/>
          <a:p>
            <a:endParaRPr lang="ja-JP" altLang="en-US" sz="1350" dirty="0"/>
          </a:p>
        </p:txBody>
      </p:sp>
    </p:spTree>
    <p:extLst>
      <p:ext uri="{BB962C8B-B14F-4D97-AF65-F5344CB8AC3E}">
        <p14:creationId xmlns:p14="http://schemas.microsoft.com/office/powerpoint/2010/main" val="2321645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9144000" cy="7909858"/>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・制御対象</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・制御目的</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・モデリング</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運動方程式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非線形状態方程式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観測方程式</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・パラメータの同定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m</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l</a:t>
            </a:r>
            <a:r>
              <a:rPr lang="ja-JP" altLang="en-US" sz="2800" dirty="0" smtClean="0">
                <a:latin typeface="ＭＳ Ｐゴシック" panose="020B0600070205080204" pitchFamily="50" charset="-128"/>
                <a:ea typeface="ＭＳ Ｐゴシック" panose="020B0600070205080204" pitchFamily="50" charset="-128"/>
              </a:rPr>
              <a:t>の同定</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en-US" altLang="ja-JP" sz="2800" dirty="0">
                <a:latin typeface="ＭＳ Ｐゴシック" panose="020B0600070205080204" pitchFamily="50" charset="-128"/>
                <a:ea typeface="ＭＳ Ｐゴシック" panose="020B0600070205080204" pitchFamily="50" charset="-128"/>
              </a:rPr>
              <a:t>	</a:t>
            </a:r>
            <a:r>
              <a:rPr kumimoji="1" lang="en-US" altLang="ja-JP" sz="2800" dirty="0" smtClean="0">
                <a:latin typeface="ＭＳ Ｐゴシック" panose="020B0600070205080204" pitchFamily="50" charset="-128"/>
                <a:ea typeface="ＭＳ Ｐゴシック" panose="020B0600070205080204" pitchFamily="50" charset="-128"/>
              </a:rPr>
              <a:t>- a</a:t>
            </a:r>
            <a:r>
              <a:rPr kumimoji="1" lang="ja-JP" altLang="en-US" sz="2800" dirty="0" smtClean="0">
                <a:latin typeface="ＭＳ Ｐゴシック" panose="020B0600070205080204" pitchFamily="50" charset="-128"/>
                <a:ea typeface="ＭＳ Ｐゴシック" panose="020B0600070205080204" pitchFamily="50" charset="-128"/>
              </a:rPr>
              <a:t>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J</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c</a:t>
            </a:r>
            <a:r>
              <a:rPr lang="ja-JP" altLang="en-US" sz="2800" dirty="0" smtClean="0">
                <a:latin typeface="ＭＳ Ｐゴシック" panose="020B0600070205080204" pitchFamily="50" charset="-128"/>
                <a:ea typeface="ＭＳ Ｐゴシック" panose="020B0600070205080204" pitchFamily="50" charset="-128"/>
              </a:rPr>
              <a:t>の同定</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M</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f</a:t>
            </a:r>
            <a:r>
              <a:rPr lang="ja-JP" altLang="en-US" sz="2800" dirty="0" smtClean="0">
                <a:latin typeface="ＭＳ Ｐゴシック" panose="020B0600070205080204" pitchFamily="50" charset="-128"/>
                <a:ea typeface="ＭＳ Ｐゴシック" panose="020B0600070205080204" pitchFamily="50" charset="-128"/>
              </a:rPr>
              <a:t>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・特性解析</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・制御システムの構成</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離散化</a:t>
            </a:r>
            <a:endParaRPr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・振り上げ制御</a:t>
            </a:r>
            <a:endParaRPr lang="en-US" altLang="ja-JP" sz="2800"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4248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　</a:t>
            </a:r>
            <a:r>
              <a:rPr lang="ja-JP" altLang="en-US" sz="3600" dirty="0"/>
              <a:t>が</a:t>
            </a:r>
            <a:endParaRPr lang="en-US" altLang="ja-JP" sz="3600" dirty="0"/>
          </a:p>
          <a:p>
            <a:endParaRPr lang="en-US" altLang="ja-JP" dirty="0"/>
          </a:p>
          <a:p>
            <a:r>
              <a:rPr lang="ja-JP" altLang="en-US" dirty="0" smtClean="0"/>
              <a:t>伝達関数には非線形成分である飽和器を</a:t>
            </a:r>
            <a:r>
              <a:rPr lang="ja-JP" altLang="en-US" dirty="0"/>
              <a:t>含</a:t>
            </a:r>
            <a:r>
              <a:rPr lang="ja-JP" altLang="en-US" dirty="0" smtClean="0"/>
              <a:t>めることはできない</a:t>
            </a:r>
            <a:endParaRPr lang="en-US" altLang="ja-JP" dirty="0"/>
          </a:p>
          <a:p>
            <a:r>
              <a:rPr lang="ja-JP" altLang="en-US" dirty="0" smtClean="0"/>
              <a:t>飽和器を考慮せずに伝達関数を求める</a:t>
            </a:r>
            <a:endParaRPr lang="en-US" altLang="ja-JP"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Tree>
    <p:extLst>
      <p:ext uri="{BB962C8B-B14F-4D97-AF65-F5344CB8AC3E}">
        <p14:creationId xmlns:p14="http://schemas.microsoft.com/office/powerpoint/2010/main" val="4168040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このブロック線図から伝達関数を求めると</a:t>
                </a:r>
                <a:endParaRPr lang="en-US" altLang="ja-JP" dirty="0" smtClean="0"/>
              </a:p>
              <a:p>
                <a:endParaRPr lang="en-US" altLang="ja-JP" dirty="0"/>
              </a:p>
              <a:p>
                <a:endParaRPr lang="en-US" altLang="ja-JP" dirty="0" smtClean="0"/>
              </a:p>
              <a:p>
                <a:endParaRPr lang="en-US" altLang="ja-JP" dirty="0"/>
              </a:p>
              <a:p>
                <a:r>
                  <a:rPr kumimoji="1" lang="en-US" altLang="ja-JP" dirty="0" smtClean="0"/>
                  <a:t>A</a:t>
                </a:r>
                <a:r>
                  <a:rPr kumimoji="1" lang="ja-JP" altLang="en-US" dirty="0" smtClean="0"/>
                  <a:t>は図中の</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と同じゲインのことである。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2"/>
                <a:ext cx="9144000" cy="5532437"/>
              </a:xfrm>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066" y="4659782"/>
            <a:ext cx="4574956" cy="806377"/>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
        <p:nvSpPr>
          <p:cNvPr id="3" name="乗算 2"/>
          <p:cNvSpPr/>
          <p:nvPr/>
        </p:nvSpPr>
        <p:spPr>
          <a:xfrm>
            <a:off x="3915768" y="1877541"/>
            <a:ext cx="1409303" cy="1500188"/>
          </a:xfrm>
          <a:prstGeom prst="mathMultiply">
            <a:avLst>
              <a:gd name="adj1" fmla="val 5616"/>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4069372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pPr marL="0" indent="0">
              <a:buNone/>
            </a:pP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809" y="2380071"/>
            <a:ext cx="2207143" cy="664286"/>
          </a:xfrm>
          <a:prstGeom prst="rect">
            <a:avLst/>
          </a:prstGeom>
        </p:spPr>
      </p:pic>
      <p:sp>
        <p:nvSpPr>
          <p:cNvPr id="3" name="下矢印 2"/>
          <p:cNvSpPr/>
          <p:nvPr/>
        </p:nvSpPr>
        <p:spPr>
          <a:xfrm>
            <a:off x="4309110" y="3148011"/>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09894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a:t>二つの伝達関数を比較することで</a:t>
            </a:r>
            <a:r>
              <a:rPr lang="en-US" altLang="ja-JP" dirty="0"/>
              <a:t>m</a:t>
            </a:r>
            <a:r>
              <a:rPr lang="ja-JP" altLang="en-US" dirty="0"/>
              <a:t>と</a:t>
            </a:r>
            <a:r>
              <a:rPr lang="en-US" altLang="ja-JP" dirty="0"/>
              <a:t>f</a:t>
            </a:r>
            <a:r>
              <a:rPr lang="ja-JP" altLang="en-US" dirty="0"/>
              <a:t>を同定</a:t>
            </a:r>
            <a:endParaRPr lang="en-US" altLang="ja-JP" dirty="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sp>
        <p:nvSpPr>
          <p:cNvPr id="3" name="下矢印 2"/>
          <p:cNvSpPr/>
          <p:nvPr/>
        </p:nvSpPr>
        <p:spPr>
          <a:xfrm>
            <a:off x="4309110" y="3242056"/>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495" y="2272972"/>
            <a:ext cx="3150000" cy="721429"/>
          </a:xfrm>
          <a:prstGeom prst="rect">
            <a:avLst/>
          </a:prstGeom>
        </p:spPr>
      </p:pic>
      <p:sp>
        <p:nvSpPr>
          <p:cNvPr id="10" name="下矢印 9"/>
          <p:cNvSpPr/>
          <p:nvPr/>
        </p:nvSpPr>
        <p:spPr>
          <a:xfrm rot="10800000">
            <a:off x="4309110" y="3039122"/>
            <a:ext cx="525780" cy="6840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67270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smtClean="0"/>
              <a:t>の</a:t>
            </a:r>
            <a:r>
              <a:rPr lang="ja-JP" altLang="en-US" dirty="0"/>
              <a:t>決定</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lnSpcReduction="10000"/>
          </a:bodyPr>
          <a:lstStyle/>
          <a:p>
            <a:r>
              <a:rPr kumimoji="1" lang="ja-JP" altLang="en-US" dirty="0" smtClean="0"/>
              <a:t>二通りで</a:t>
            </a:r>
            <a:r>
              <a:rPr kumimoji="1" lang="en-US" altLang="ja-JP" dirty="0" smtClean="0"/>
              <a:t>M</a:t>
            </a:r>
            <a:r>
              <a:rPr kumimoji="1" lang="ja-JP" altLang="en-US" dirty="0" smtClean="0"/>
              <a:t>と</a:t>
            </a:r>
            <a:r>
              <a:rPr kumimoji="1" lang="ja-JP" altLang="en-US" dirty="0" err="1" smtClean="0"/>
              <a:t>ｆ</a:t>
            </a:r>
            <a:r>
              <a:rPr kumimoji="1" lang="ja-JP" altLang="en-US" dirty="0" smtClean="0"/>
              <a:t>を同定したが本実験ではステップ応答により同定した</a:t>
            </a:r>
            <a:r>
              <a:rPr kumimoji="1" lang="en-US" altLang="ja-JP" dirty="0" smtClean="0"/>
              <a:t>M</a:t>
            </a:r>
            <a:r>
              <a:rPr kumimoji="1" lang="ja-JP" altLang="en-US" dirty="0" smtClean="0"/>
              <a:t>と</a:t>
            </a:r>
            <a:r>
              <a:rPr kumimoji="1" lang="ja-JP" altLang="en-US" dirty="0" err="1" smtClean="0"/>
              <a:t>ｆ</a:t>
            </a:r>
            <a:r>
              <a:rPr kumimoji="1" lang="ja-JP" altLang="en-US" dirty="0" smtClean="0"/>
              <a:t>を用いる</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ja-JP" altLang="en-US" dirty="0" smtClean="0"/>
              <a:t>フィードバックによる方法は飽和器を含めて考えていないので正確な値が求まらない</a:t>
            </a:r>
            <a:endParaRPr kumimoji="1" lang="en-US" altLang="ja-JP" dirty="0" smtClean="0"/>
          </a:p>
          <a:p>
            <a:endParaRPr kumimoji="1"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400" y="2398635"/>
            <a:ext cx="5257800" cy="2800906"/>
          </a:xfrm>
          <a:prstGeom prst="rect">
            <a:avLst/>
          </a:prstGeom>
        </p:spPr>
      </p:pic>
    </p:spTree>
    <p:extLst>
      <p:ext uri="{BB962C8B-B14F-4D97-AF65-F5344CB8AC3E}">
        <p14:creationId xmlns:p14="http://schemas.microsoft.com/office/powerpoint/2010/main" val="214956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7B437F5-D7E4-48FD-AF11-40DD57A65F39}"/>
              </a:ext>
            </a:extLst>
          </p:cNvPr>
          <p:cNvSpPr>
            <a:spLocks noGrp="1"/>
          </p:cNvSpPr>
          <p:nvPr>
            <p:ph type="ctrTitle"/>
          </p:nvPr>
        </p:nvSpPr>
        <p:spPr>
          <a:xfrm>
            <a:off x="637540" y="1132523"/>
            <a:ext cx="7868920" cy="2387600"/>
          </a:xfrm>
        </p:spPr>
        <p:txBody>
          <a:bodyPr anchor="ctr"/>
          <a:lstStyle/>
          <a:p>
            <a:r>
              <a:rPr kumimoji="1" lang="ja-JP" altLang="en-US" dirty="0">
                <a:latin typeface="ＭＳ Ｐゴシック" panose="020B0600070205080204" pitchFamily="50" charset="-128"/>
                <a:ea typeface="ＭＳ Ｐゴシック" panose="020B0600070205080204" pitchFamily="50" charset="-128"/>
              </a:rPr>
              <a:t>倒立</a:t>
            </a:r>
            <a:r>
              <a:rPr kumimoji="1" lang="ja-JP" altLang="en-US" dirty="0" smtClean="0">
                <a:latin typeface="ＭＳ Ｐゴシック" panose="020B0600070205080204" pitchFamily="50" charset="-128"/>
                <a:ea typeface="ＭＳ Ｐゴシック" panose="020B0600070205080204" pitchFamily="50" charset="-128"/>
              </a:rPr>
              <a:t>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 xmlns:a16="http://schemas.microsoft.com/office/drawing/2014/main" id="{5470B7FD-F4A6-44FB-BE2E-7FB67E571C5E}"/>
              </a:ext>
            </a:extLst>
          </p:cNvPr>
          <p:cNvSpPr>
            <a:spLocks noGrp="1"/>
          </p:cNvSpPr>
          <p:nvPr>
            <p:ph type="subTitle" idx="1"/>
          </p:nvPr>
        </p:nvSpPr>
        <p:spPr/>
        <p:txBody>
          <a:bodyPr anchor="ctr">
            <a:normAutofit/>
          </a:bodyPr>
          <a:lstStyle/>
          <a:p>
            <a:r>
              <a:rPr kumimoji="1" lang="ja-JP" altLang="en-US" sz="2800" dirty="0">
                <a:latin typeface="ＭＳ Ｐゴシック" panose="020B0600070205080204" pitchFamily="50" charset="-128"/>
                <a:ea typeface="ＭＳ Ｐゴシック" panose="020B0600070205080204" pitchFamily="50" charset="-128"/>
              </a:rPr>
              <a:t>九州工業大学</a:t>
            </a:r>
            <a:r>
              <a:rPr lang="ja-JP" altLang="en-US" sz="2800" dirty="0">
                <a:latin typeface="ＭＳ Ｐゴシック" panose="020B0600070205080204" pitchFamily="50" charset="-128"/>
                <a:ea typeface="ＭＳ Ｐゴシック" panose="020B0600070205080204" pitchFamily="50" charset="-128"/>
              </a:rPr>
              <a:t>　古賀</a:t>
            </a:r>
            <a:r>
              <a:rPr lang="ja-JP" altLang="en-US" sz="2800" dirty="0" smtClean="0">
                <a:latin typeface="ＭＳ Ｐゴシック" panose="020B0600070205080204" pitchFamily="50" charset="-128"/>
                <a:ea typeface="ＭＳ Ｐゴシック" panose="020B0600070205080204" pitchFamily="50" charset="-128"/>
              </a:rPr>
              <a:t>研究室</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15236076         </a:t>
            </a:r>
            <a:r>
              <a:rPr lang="ja-JP" altLang="en-US" sz="2800" dirty="0" smtClean="0">
                <a:latin typeface="ＭＳ Ｐゴシック" panose="020B0600070205080204" pitchFamily="50" charset="-128"/>
                <a:ea typeface="ＭＳ Ｐゴシック" panose="020B0600070205080204" pitchFamily="50" charset="-128"/>
              </a:rPr>
              <a:t>渡部　僚太</a:t>
            </a:r>
            <a:endParaRPr lang="en-US" altLang="ja-JP"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01104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xmlns=""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mtClean="0">
                <a:latin typeface="ＭＳ Ｐゴシック" panose="020B0600070205080204" pitchFamily="50" charset="-128"/>
                <a:ea typeface="ＭＳ Ｐゴシック" panose="020B0600070205080204" pitchFamily="50" charset="-128"/>
              </a:rPr>
              <a:t>パラメータの検証</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25952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パラメータの検証（振り子の自由振動シミュレーション）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58021"/>
            <a:ext cx="9144000" cy="4867520"/>
          </a:xfrm>
        </p:spPr>
      </p:pic>
    </p:spTree>
    <p:extLst>
      <p:ext uri="{BB962C8B-B14F-4D97-AF65-F5344CB8AC3E}">
        <p14:creationId xmlns:p14="http://schemas.microsoft.com/office/powerpoint/2010/main" val="1148270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smtClean="0"/>
              <a:t>パラメータの検証（台車のステップ応答シミュレーション）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7260" y="2156336"/>
            <a:ext cx="8206740" cy="4369968"/>
          </a:xfrm>
        </p:spPr>
      </p:pic>
    </p:spTree>
    <p:extLst>
      <p:ext uri="{BB962C8B-B14F-4D97-AF65-F5344CB8AC3E}">
        <p14:creationId xmlns:p14="http://schemas.microsoft.com/office/powerpoint/2010/main" val="700607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xmlns=""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シミュレーション</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1214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xmlns=""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パラメータの同定</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608686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目標値変更シミュレーション（重み行列比較）</a:t>
            </a:r>
            <a:endParaRPr kumimoji="1" lang="ja-JP" altLang="en-US" dirty="0"/>
          </a:p>
        </p:txBody>
      </p:sp>
      <p:pic>
        <p:nvPicPr>
          <p:cNvPr id="2" name="コンテンツ プレースホルダー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929629"/>
            <a:ext cx="4572000" cy="2928371"/>
          </a:xfr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929629"/>
            <a:ext cx="4545457" cy="2928371"/>
          </a:xfrm>
          <a:prstGeom prst="rect">
            <a:avLst/>
          </a:prstGeom>
        </p:spPr>
      </p:pic>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nvPr>
            </p:nvGraphicFramePr>
            <p:xfrm>
              <a:off x="0" y="1405433"/>
              <a:ext cx="9117456" cy="24443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1724014147"/>
                        </a:ext>
                      </a:extLst>
                    </a:gridCol>
                    <a:gridCol w="2279364">
                      <a:extLst>
                        <a:ext uri="{9D8B030D-6E8A-4147-A177-3AD203B41FA5}">
                          <a16:colId xmlns:a16="http://schemas.microsoft.com/office/drawing/2014/main" xmlns="" val="4126514919"/>
                        </a:ext>
                      </a:extLst>
                    </a:gridCol>
                    <a:gridCol w="2279364">
                      <a:extLst>
                        <a:ext uri="{9D8B030D-6E8A-4147-A177-3AD203B41FA5}">
                          <a16:colId xmlns:a16="http://schemas.microsoft.com/office/drawing/2014/main" xmlns="" val="744423639"/>
                        </a:ext>
                      </a:extLst>
                    </a:gridCol>
                    <a:gridCol w="2279364">
                      <a:extLst>
                        <a:ext uri="{9D8B030D-6E8A-4147-A177-3AD203B41FA5}">
                          <a16:colId xmlns:a16="http://schemas.microsoft.com/office/drawing/2014/main" xmlns=""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𝑑𝑖𝑎𝑔</m:t>
                                </m:r>
                                <m:r>
                                  <a:rPr kumimoji="1" lang="en-US" altLang="ja-JP" i="1" dirty="0" smtClean="0">
                                    <a:solidFill>
                                      <a:srgbClr val="A324D9"/>
                                    </a:solidFill>
                                    <a:latin typeface="Cambria Math" panose="02040503050406030204" pitchFamily="18" charset="0"/>
                                  </a:rPr>
                                  <m:t>(1</m:t>
                                </m:r>
                                <m:r>
                                  <a:rPr kumimoji="1" lang="en-US" altLang="ja-JP" i="1" dirty="0" smtClean="0">
                                    <a:solidFill>
                                      <a:srgbClr val="A324D9"/>
                                    </a:solidFill>
                                    <a:latin typeface="Cambria Math" panose="02040503050406030204" pitchFamily="18" charset="0"/>
                                  </a:rPr>
                                  <m:t>𝐸</m:t>
                                </m:r>
                                <m:r>
                                  <a:rPr kumimoji="1" lang="en-US" altLang="ja-JP" i="1" dirty="0" smtClean="0">
                                    <a:solidFill>
                                      <a:srgbClr val="A324D9"/>
                                    </a:solidFill>
                                    <a:latin typeface="Cambria Math" panose="02040503050406030204" pitchFamily="18" charset="0"/>
                                  </a:rPr>
                                  <m:t>5,1</m:t>
                                </m:r>
                                <m:r>
                                  <a:rPr kumimoji="1" lang="en-US" altLang="ja-JP" i="1" dirty="0" smtClean="0">
                                    <a:solidFill>
                                      <a:srgbClr val="A324D9"/>
                                    </a:solidFill>
                                    <a:latin typeface="Cambria Math" panose="02040503050406030204" pitchFamily="18" charset="0"/>
                                  </a:rPr>
                                  <m:t>𝐸</m:t>
                                </m:r>
                                <m:r>
                                  <a:rPr kumimoji="1" lang="en-US" altLang="ja-JP" i="1" dirty="0" smtClean="0">
                                    <a:solidFill>
                                      <a:srgbClr val="A324D9"/>
                                    </a:solidFill>
                                    <a:latin typeface="Cambria Math" panose="02040503050406030204" pitchFamily="18" charset="0"/>
                                  </a:rPr>
                                  <m:t>5,1,1)</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((−60,0),(−60,0))’</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0.005</m:t>
                                </m:r>
                              </m:oMath>
                            </m:oMathPara>
                          </a14:m>
                          <a:endParaRPr kumimoji="1" lang="ja-JP" altLang="en-US" dirty="0">
                            <a:solidFill>
                              <a:srgbClr val="A324D9"/>
                            </a:solidFill>
                          </a:endParaRPr>
                        </a:p>
                      </a:txBody>
                      <a:tcPr>
                        <a:solidFill>
                          <a:schemeClr val="bg1"/>
                        </a:solidFill>
                      </a:tcPr>
                    </a:tc>
                    <a:extLst>
                      <a:ext uri="{0D108BD9-81ED-4DB2-BD59-A6C34878D82A}">
                        <a16:rowId xmlns:a16="http://schemas.microsoft.com/office/drawing/2014/main" xmlns="" val="1452896102"/>
                      </a:ext>
                    </a:extLst>
                  </a:tr>
                  <a:tr h="582083">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𝑑𝑖𝑎𝑔</m:t>
                                </m:r>
                                <m:r>
                                  <a:rPr kumimoji="1" lang="en-US" altLang="ja-JP" i="1" dirty="0" smtClean="0">
                                    <a:solidFill>
                                      <a:srgbClr val="14A67E"/>
                                    </a:solidFill>
                                    <a:latin typeface="Cambria Math" panose="02040503050406030204" pitchFamily="18" charset="0"/>
                                  </a:rPr>
                                  <m:t>(1</m:t>
                                </m:r>
                                <m:r>
                                  <a:rPr kumimoji="1" lang="en-US" altLang="ja-JP" i="1" dirty="0" smtClean="0">
                                    <a:solidFill>
                                      <a:srgbClr val="14A67E"/>
                                    </a:solidFill>
                                    <a:latin typeface="Cambria Math" panose="02040503050406030204" pitchFamily="18" charset="0"/>
                                  </a:rPr>
                                  <m:t>𝐸</m:t>
                                </m:r>
                                <m:r>
                                  <a:rPr kumimoji="1" lang="en-US" altLang="ja-JP" b="1" i="1" dirty="0" smtClean="0">
                                    <a:solidFill>
                                      <a:srgbClr val="14A67E"/>
                                    </a:solidFill>
                                    <a:latin typeface="Cambria Math" panose="02040503050406030204" pitchFamily="18" charset="0"/>
                                  </a:rPr>
                                  <m:t>𝟔</m:t>
                                </m:r>
                                <m:r>
                                  <a:rPr kumimoji="1" lang="en-US" altLang="ja-JP" i="1" dirty="0" smtClean="0">
                                    <a:solidFill>
                                      <a:srgbClr val="14A67E"/>
                                    </a:solidFill>
                                    <a:latin typeface="Cambria Math" panose="02040503050406030204" pitchFamily="18" charset="0"/>
                                  </a:rPr>
                                  <m:t>,1</m:t>
                                </m:r>
                                <m:r>
                                  <a:rPr kumimoji="1" lang="en-US" altLang="ja-JP" i="1" dirty="0" smtClean="0">
                                    <a:solidFill>
                                      <a:srgbClr val="14A67E"/>
                                    </a:solidFill>
                                    <a:latin typeface="Cambria Math" panose="02040503050406030204" pitchFamily="18" charset="0"/>
                                  </a:rPr>
                                  <m:t>𝐸</m:t>
                                </m:r>
                                <m:r>
                                  <a:rPr kumimoji="1" lang="en-US" altLang="ja-JP" i="1" dirty="0" smtClean="0">
                                    <a:solidFill>
                                      <a:srgbClr val="14A67E"/>
                                    </a:solidFill>
                                    <a:latin typeface="Cambria Math" panose="02040503050406030204" pitchFamily="18" charset="0"/>
                                  </a:rPr>
                                  <m:t>5,1,1)</m:t>
                                </m:r>
                              </m:oMath>
                            </m:oMathPara>
                          </a14:m>
                          <a:endParaRPr kumimoji="1" lang="ja-JP" altLang="en-US" dirty="0" smtClean="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((−60,0),(−60,0))’</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0.005</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extLst>
                      <a:ext uri="{0D108BD9-81ED-4DB2-BD59-A6C34878D82A}">
                        <a16:rowId xmlns:a16="http://schemas.microsoft.com/office/drawing/2014/main" xmlns="" val="3528174730"/>
                      </a:ext>
                    </a:extLst>
                  </a:tr>
                  <a:tr h="582083">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𝑑𝑖𝑎𝑔</m:t>
                                </m:r>
                                <m:r>
                                  <a:rPr kumimoji="1" lang="en-US" altLang="ja-JP" i="1" dirty="0" smtClean="0">
                                    <a:solidFill>
                                      <a:srgbClr val="79C3EE"/>
                                    </a:solidFill>
                                    <a:latin typeface="Cambria Math" panose="02040503050406030204" pitchFamily="18" charset="0"/>
                                  </a:rPr>
                                  <m:t>(1</m:t>
                                </m:r>
                                <m:r>
                                  <a:rPr kumimoji="1" lang="en-US" altLang="ja-JP" i="1" dirty="0" smtClean="0">
                                    <a:solidFill>
                                      <a:srgbClr val="79C3EE"/>
                                    </a:solidFill>
                                    <a:latin typeface="Cambria Math" panose="02040503050406030204" pitchFamily="18" charset="0"/>
                                  </a:rPr>
                                  <m:t>𝐸</m:t>
                                </m:r>
                                <m:r>
                                  <a:rPr kumimoji="1" lang="en-US" altLang="ja-JP" i="1" dirty="0" smtClean="0">
                                    <a:solidFill>
                                      <a:srgbClr val="79C3EE"/>
                                    </a:solidFill>
                                    <a:latin typeface="Cambria Math" panose="02040503050406030204" pitchFamily="18" charset="0"/>
                                  </a:rPr>
                                  <m:t>5,1</m:t>
                                </m:r>
                                <m:r>
                                  <a:rPr kumimoji="1" lang="en-US" altLang="ja-JP" i="1" dirty="0" smtClean="0">
                                    <a:solidFill>
                                      <a:srgbClr val="79C3EE"/>
                                    </a:solidFill>
                                    <a:latin typeface="Cambria Math" panose="02040503050406030204" pitchFamily="18" charset="0"/>
                                  </a:rPr>
                                  <m:t>𝐸</m:t>
                                </m:r>
                                <m:r>
                                  <a:rPr kumimoji="1" lang="en-US" altLang="ja-JP" b="1" i="1" dirty="0" smtClean="0">
                                    <a:solidFill>
                                      <a:srgbClr val="79C3EE"/>
                                    </a:solidFill>
                                    <a:latin typeface="Cambria Math" panose="02040503050406030204" pitchFamily="18" charset="0"/>
                                  </a:rPr>
                                  <m:t>𝟔</m:t>
                                </m:r>
                                <m:r>
                                  <a:rPr kumimoji="1" lang="en-US" altLang="ja-JP" i="1" dirty="0" smtClean="0">
                                    <a:solidFill>
                                      <a:srgbClr val="79C3EE"/>
                                    </a:solidFill>
                                    <a:latin typeface="Cambria Math" panose="02040503050406030204" pitchFamily="18" charset="0"/>
                                  </a:rPr>
                                  <m:t>,1,1)</m:t>
                                </m:r>
                              </m:oMath>
                            </m:oMathPara>
                          </a14:m>
                          <a:endParaRPr kumimoji="1" lang="ja-JP" altLang="en-US" dirty="0" smtClean="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((−60,0),(−60,0))’</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0.005</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extLst>
                      <a:ext uri="{0D108BD9-81ED-4DB2-BD59-A6C34878D82A}">
                        <a16:rowId xmlns:a16="http://schemas.microsoft.com/office/drawing/2014/main" xmlns="" val="1600409854"/>
                      </a:ext>
                    </a:extLst>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2367247359"/>
                  </p:ext>
                </p:extLst>
              </p:nvPr>
            </p:nvGraphicFramePr>
            <p:xfrm>
              <a:off x="0" y="1405433"/>
              <a:ext cx="9117456" cy="24443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endParaRPr lang="ja-JP"/>
                        </a:p>
                      </a:txBody>
                      <a:tcPr>
                        <a:blipFill>
                          <a:blip r:embed="rId5"/>
                          <a:stretch>
                            <a:fillRect l="-100535" t="-106316" r="-200535" b="-246316"/>
                          </a:stretch>
                        </a:blipFill>
                      </a:tcPr>
                    </a:tc>
                    <a:tc>
                      <a:txBody>
                        <a:bodyPr/>
                        <a:lstStyle/>
                        <a:p>
                          <a:endParaRPr lang="ja-JP"/>
                        </a:p>
                      </a:txBody>
                      <a:tcPr>
                        <a:blipFill>
                          <a:blip r:embed="rId5"/>
                          <a:stretch>
                            <a:fillRect l="-200535" t="-106316" r="-100535" b="-246316"/>
                          </a:stretch>
                        </a:blipFill>
                      </a:tcPr>
                    </a:tc>
                    <a:tc>
                      <a:txBody>
                        <a:bodyPr/>
                        <a:lstStyle/>
                        <a:p>
                          <a:endParaRPr lang="ja-JP"/>
                        </a:p>
                      </a:txBody>
                      <a:tcPr>
                        <a:blipFill>
                          <a:blip r:embed="rId5"/>
                          <a:stretch>
                            <a:fillRect l="-300535" t="-106316" r="-535" b="-246316"/>
                          </a:stretch>
                        </a:blipFill>
                      </a:tcPr>
                    </a:tc>
                    <a:extLst>
                      <a:ext uri="{0D108BD9-81ED-4DB2-BD59-A6C34878D82A}">
                        <a16:rowId xmlns:a16="http://schemas.microsoft.com/office/drawing/2014/main" val="1452896102"/>
                      </a:ext>
                    </a:extLst>
                  </a:tr>
                  <a:tr h="640080">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endParaRPr lang="ja-JP"/>
                        </a:p>
                      </a:txBody>
                      <a:tcPr>
                        <a:blipFill>
                          <a:blip r:embed="rId5"/>
                          <a:stretch>
                            <a:fillRect l="-100535" t="-184906" r="-200535" b="-120755"/>
                          </a:stretch>
                        </a:blipFill>
                      </a:tcPr>
                    </a:tc>
                    <a:tc>
                      <a:txBody>
                        <a:bodyPr/>
                        <a:lstStyle/>
                        <a:p>
                          <a:endParaRPr lang="ja-JP"/>
                        </a:p>
                      </a:txBody>
                      <a:tcPr>
                        <a:blipFill>
                          <a:blip r:embed="rId5"/>
                          <a:stretch>
                            <a:fillRect l="-200535" t="-184906" r="-100535" b="-120755"/>
                          </a:stretch>
                        </a:blipFill>
                      </a:tcPr>
                    </a:tc>
                    <a:tc>
                      <a:txBody>
                        <a:bodyPr/>
                        <a:lstStyle/>
                        <a:p>
                          <a:endParaRPr lang="ja-JP"/>
                        </a:p>
                      </a:txBody>
                      <a:tcPr>
                        <a:blipFill>
                          <a:blip r:embed="rId5"/>
                          <a:stretch>
                            <a:fillRect l="-300535" t="-184906" r="-535" b="-120755"/>
                          </a:stretch>
                        </a:blipFill>
                      </a:tcPr>
                    </a:tc>
                    <a:extLst>
                      <a:ext uri="{0D108BD9-81ED-4DB2-BD59-A6C34878D82A}">
                        <a16:rowId xmlns:a16="http://schemas.microsoft.com/office/drawing/2014/main" val="3528174730"/>
                      </a:ext>
                    </a:extLst>
                  </a:tr>
                  <a:tr h="640080">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endParaRPr lang="ja-JP"/>
                        </a:p>
                      </a:txBody>
                      <a:tcPr>
                        <a:blipFill>
                          <a:blip r:embed="rId5"/>
                          <a:stretch>
                            <a:fillRect l="-100535" t="-287619" r="-200535" b="-21905"/>
                          </a:stretch>
                        </a:blipFill>
                      </a:tcPr>
                    </a:tc>
                    <a:tc>
                      <a:txBody>
                        <a:bodyPr/>
                        <a:lstStyle/>
                        <a:p>
                          <a:endParaRPr lang="ja-JP"/>
                        </a:p>
                      </a:txBody>
                      <a:tcPr>
                        <a:blipFill>
                          <a:blip r:embed="rId5"/>
                          <a:stretch>
                            <a:fillRect l="-200535" t="-287619" r="-100535" b="-21905"/>
                          </a:stretch>
                        </a:blipFill>
                      </a:tcPr>
                    </a:tc>
                    <a:tc>
                      <a:txBody>
                        <a:bodyPr/>
                        <a:lstStyle/>
                        <a:p>
                          <a:endParaRPr lang="ja-JP"/>
                        </a:p>
                      </a:txBody>
                      <a:tcPr>
                        <a:blipFill>
                          <a:blip r:embed="rId5"/>
                          <a:stretch>
                            <a:fillRect l="-300535" t="-287619" r="-535" b="-21905"/>
                          </a:stretch>
                        </a:blipFill>
                      </a:tcPr>
                    </a:tc>
                    <a:extLst>
                      <a:ext uri="{0D108BD9-81ED-4DB2-BD59-A6C34878D82A}">
                        <a16:rowId xmlns:a16="http://schemas.microsoft.com/office/drawing/2014/main" val="1600409854"/>
                      </a:ext>
                    </a:extLst>
                  </a:tr>
                </a:tbl>
              </a:graphicData>
            </a:graphic>
          </p:graphicFrame>
        </mc:Fallback>
      </mc:AlternateContent>
    </p:spTree>
    <p:extLst>
      <p:ext uri="{BB962C8B-B14F-4D97-AF65-F5344CB8AC3E}">
        <p14:creationId xmlns:p14="http://schemas.microsoft.com/office/powerpoint/2010/main" val="1121096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目標値変更シミュレーション（オブザーバ極比較）</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7266"/>
            <a:ext cx="4603788" cy="3188638"/>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24712"/>
            <a:ext cx="4572000" cy="3133288"/>
          </a:xfrm>
          <a:prstGeom prst="rect">
            <a:avLst/>
          </a:prstGeom>
        </p:spPr>
      </p:pic>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1281945306"/>
                        </a:ext>
                      </a:extLst>
                    </a:gridCol>
                    <a:gridCol w="2279364">
                      <a:extLst>
                        <a:ext uri="{9D8B030D-6E8A-4147-A177-3AD203B41FA5}">
                          <a16:colId xmlns:a16="http://schemas.microsoft.com/office/drawing/2014/main" xmlns="" val="3465992794"/>
                        </a:ext>
                      </a:extLst>
                    </a:gridCol>
                    <a:gridCol w="2279364">
                      <a:extLst>
                        <a:ext uri="{9D8B030D-6E8A-4147-A177-3AD203B41FA5}">
                          <a16:colId xmlns:a16="http://schemas.microsoft.com/office/drawing/2014/main" xmlns="" val="3380375815"/>
                        </a:ext>
                      </a:extLst>
                    </a:gridCol>
                    <a:gridCol w="2279364">
                      <a:extLst>
                        <a:ext uri="{9D8B030D-6E8A-4147-A177-3AD203B41FA5}">
                          <a16:colId xmlns:a16="http://schemas.microsoft.com/office/drawing/2014/main" xmlns=""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𝑑𝑖𝑎𝑔</m:t>
                                </m:r>
                                <m:r>
                                  <a:rPr kumimoji="1" lang="en-US" altLang="ja-JP" i="1" dirty="0" smtClean="0">
                                    <a:solidFill>
                                      <a:srgbClr val="FF0000"/>
                                    </a:solidFill>
                                    <a:latin typeface="Cambria Math" panose="02040503050406030204" pitchFamily="18" charset="0"/>
                                  </a:rPr>
                                  <m:t>(1</m:t>
                                </m:r>
                                <m:r>
                                  <a:rPr kumimoji="1" lang="en-US" altLang="ja-JP" i="1" dirty="0" smtClean="0">
                                    <a:solidFill>
                                      <a:srgbClr val="FF0000"/>
                                    </a:solidFill>
                                    <a:latin typeface="Cambria Math" panose="02040503050406030204" pitchFamily="18" charset="0"/>
                                  </a:rPr>
                                  <m:t>𝐸</m:t>
                                </m:r>
                                <m:r>
                                  <a:rPr kumimoji="1" lang="en-US" altLang="ja-JP" i="1" dirty="0" smtClean="0">
                                    <a:solidFill>
                                      <a:srgbClr val="FF0000"/>
                                    </a:solidFill>
                                    <a:latin typeface="Cambria Math" panose="02040503050406030204" pitchFamily="18" charset="0"/>
                                  </a:rPr>
                                  <m:t>5,1</m:t>
                                </m:r>
                                <m:r>
                                  <a:rPr kumimoji="1" lang="en-US" altLang="ja-JP" i="1" dirty="0" smtClean="0">
                                    <a:solidFill>
                                      <a:srgbClr val="FF0000"/>
                                    </a:solidFill>
                                    <a:latin typeface="Cambria Math" panose="02040503050406030204" pitchFamily="18" charset="0"/>
                                  </a:rPr>
                                  <m:t>𝐸</m:t>
                                </m:r>
                                <m:r>
                                  <a:rPr kumimoji="1" lang="en-US" altLang="ja-JP" i="1" dirty="0" smtClean="0">
                                    <a:solidFill>
                                      <a:srgbClr val="FF0000"/>
                                    </a:solidFill>
                                    <a:latin typeface="Cambria Math" panose="02040503050406030204" pitchFamily="18" charset="0"/>
                                  </a:rPr>
                                  <m:t>5,1,1)</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0.005</m:t>
                                </m:r>
                              </m:oMath>
                            </m:oMathPara>
                          </a14:m>
                          <a:endParaRPr kumimoji="1" lang="ja-JP" altLang="en-US" dirty="0">
                            <a:solidFill>
                              <a:srgbClr val="FF0000"/>
                            </a:solidFill>
                          </a:endParaRPr>
                        </a:p>
                      </a:txBody>
                      <a:tcPr>
                        <a:solidFill>
                          <a:schemeClr val="bg1"/>
                        </a:solidFill>
                      </a:tcPr>
                    </a:tc>
                    <a:extLst>
                      <a:ext uri="{0D108BD9-81ED-4DB2-BD59-A6C34878D82A}">
                        <a16:rowId xmlns:a16="http://schemas.microsoft.com/office/drawing/2014/main" xmlns=""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𝑑𝑖𝑎𝑔</m:t>
                                </m:r>
                                <m:r>
                                  <a:rPr kumimoji="1" lang="en-US" altLang="ja-JP" i="1" dirty="0" smtClean="0">
                                    <a:solidFill>
                                      <a:srgbClr val="00D600"/>
                                    </a:solidFill>
                                    <a:latin typeface="Cambria Math" panose="02040503050406030204" pitchFamily="18" charset="0"/>
                                  </a:rPr>
                                  <m:t>(1</m:t>
                                </m:r>
                                <m:r>
                                  <a:rPr kumimoji="1" lang="en-US" altLang="ja-JP" i="1" dirty="0" smtClean="0">
                                    <a:solidFill>
                                      <a:srgbClr val="00D600"/>
                                    </a:solidFill>
                                    <a:latin typeface="Cambria Math" panose="02040503050406030204" pitchFamily="18" charset="0"/>
                                  </a:rPr>
                                  <m:t>𝐸</m:t>
                                </m:r>
                                <m:r>
                                  <a:rPr kumimoji="1" lang="en-US" altLang="ja-JP" b="0" i="1" dirty="0" smtClean="0">
                                    <a:solidFill>
                                      <a:srgbClr val="00D600"/>
                                    </a:solidFill>
                                    <a:latin typeface="Cambria Math" panose="02040503050406030204" pitchFamily="18" charset="0"/>
                                  </a:rPr>
                                  <m:t>5</m:t>
                                </m:r>
                                <m:r>
                                  <a:rPr kumimoji="1" lang="en-US" altLang="ja-JP" i="1" dirty="0" smtClean="0">
                                    <a:solidFill>
                                      <a:srgbClr val="00D600"/>
                                    </a:solidFill>
                                    <a:latin typeface="Cambria Math" panose="02040503050406030204" pitchFamily="18" charset="0"/>
                                  </a:rPr>
                                  <m:t>,1</m:t>
                                </m:r>
                                <m:r>
                                  <a:rPr kumimoji="1" lang="en-US" altLang="ja-JP" i="1" dirty="0" smtClean="0">
                                    <a:solidFill>
                                      <a:srgbClr val="00D600"/>
                                    </a:solidFill>
                                    <a:latin typeface="Cambria Math" panose="02040503050406030204" pitchFamily="18" charset="0"/>
                                  </a:rPr>
                                  <m:t>𝐸</m:t>
                                </m:r>
                                <m:r>
                                  <a:rPr kumimoji="1" lang="en-US" altLang="ja-JP" i="1" dirty="0" smtClean="0">
                                    <a:solidFill>
                                      <a:srgbClr val="00D600"/>
                                    </a:solidFill>
                                    <a:latin typeface="Cambria Math" panose="02040503050406030204" pitchFamily="18" charset="0"/>
                                  </a:rPr>
                                  <m:t>5,1,1)</m:t>
                                </m:r>
                              </m:oMath>
                            </m:oMathPara>
                          </a14:m>
                          <a:endParaRPr kumimoji="1" lang="ja-JP" altLang="en-US"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0.005</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xmlns=""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1765734774"/>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535" t="-105208" r="-200535" b="-132292"/>
                          </a:stretch>
                        </a:blipFill>
                      </a:tcPr>
                    </a:tc>
                    <a:tc>
                      <a:txBody>
                        <a:bodyPr/>
                        <a:lstStyle/>
                        <a:p>
                          <a:endParaRPr lang="ja-JP"/>
                        </a:p>
                      </a:txBody>
                      <a:tcPr>
                        <a:blipFill>
                          <a:blip r:embed="rId4"/>
                          <a:stretch>
                            <a:fillRect l="-200535" t="-105208" r="-100535" b="-132292"/>
                          </a:stretch>
                        </a:blipFill>
                      </a:tcPr>
                    </a:tc>
                    <a:tc>
                      <a:txBody>
                        <a:bodyPr/>
                        <a:lstStyle/>
                        <a:p>
                          <a:endParaRPr lang="ja-JP"/>
                        </a:p>
                      </a:txBody>
                      <a:tcPr>
                        <a:blipFill>
                          <a:blip r:embed="rId4"/>
                          <a:stretch>
                            <a:fillRect l="-300535" t="-105208" r="-535" b="-132292"/>
                          </a:stretch>
                        </a:blipFill>
                      </a:tcPr>
                    </a:tc>
                    <a:extLst>
                      <a:ext uri="{0D108BD9-81ED-4DB2-BD59-A6C34878D82A}">
                        <a16:rowId xmlns:a16="http://schemas.microsoft.com/office/drawing/2014/main" val="2140924436"/>
                      </a:ext>
                    </a:extLst>
                  </a:tr>
                  <a:tr h="64008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535" t="-187619" r="-200535" b="-20952"/>
                          </a:stretch>
                        </a:blipFill>
                      </a:tcPr>
                    </a:tc>
                    <a:tc>
                      <a:txBody>
                        <a:bodyPr/>
                        <a:lstStyle/>
                        <a:p>
                          <a:endParaRPr lang="ja-JP"/>
                        </a:p>
                      </a:txBody>
                      <a:tcPr>
                        <a:blipFill>
                          <a:blip r:embed="rId4"/>
                          <a:stretch>
                            <a:fillRect l="-200535" t="-187619" r="-100535" b="-20952"/>
                          </a:stretch>
                        </a:blipFill>
                      </a:tcPr>
                    </a:tc>
                    <a:tc>
                      <a:txBody>
                        <a:bodyPr/>
                        <a:lstStyle/>
                        <a:p>
                          <a:endParaRPr lang="ja-JP"/>
                        </a:p>
                      </a:txBody>
                      <a:tcPr>
                        <a:blipFill>
                          <a:blip r:embed="rId4"/>
                          <a:stretch>
                            <a:fillRect l="-300535" t="-187619" r="-535" b="-20952"/>
                          </a:stretch>
                        </a:blipFill>
                      </a:tcPr>
                    </a:tc>
                    <a:extLst>
                      <a:ext uri="{0D108BD9-81ED-4DB2-BD59-A6C34878D82A}">
                        <a16:rowId xmlns:a16="http://schemas.microsoft.com/office/drawing/2014/main" val="4252475949"/>
                      </a:ext>
                    </a:extLst>
                  </a:tr>
                </a:tbl>
              </a:graphicData>
            </a:graphic>
          </p:graphicFrame>
        </mc:Fallback>
      </mc:AlternateContent>
    </p:spTree>
    <p:extLst>
      <p:ext uri="{BB962C8B-B14F-4D97-AF65-F5344CB8AC3E}">
        <p14:creationId xmlns:p14="http://schemas.microsoft.com/office/powerpoint/2010/main" val="762789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a:t>
            </a:r>
            <a:r>
              <a:rPr lang="ja-JP" altLang="en-US" dirty="0" smtClean="0"/>
              <a:t>オブザーバ極の</a:t>
            </a:r>
            <a:r>
              <a:rPr kumimoji="1" lang="ja-JP" altLang="en-US" dirty="0" smtClean="0"/>
              <a:t>推定誤差）</a:t>
            </a:r>
            <a:endParaRPr kumimoji="1" lang="ja-JP" altLang="en-US" dirty="0"/>
          </a:p>
        </p:txBody>
      </p:sp>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1281945306"/>
                        </a:ext>
                      </a:extLst>
                    </a:gridCol>
                    <a:gridCol w="2279364">
                      <a:extLst>
                        <a:ext uri="{9D8B030D-6E8A-4147-A177-3AD203B41FA5}">
                          <a16:colId xmlns:a16="http://schemas.microsoft.com/office/drawing/2014/main" xmlns="" val="3465992794"/>
                        </a:ext>
                      </a:extLst>
                    </a:gridCol>
                    <a:gridCol w="2279364">
                      <a:extLst>
                        <a:ext uri="{9D8B030D-6E8A-4147-A177-3AD203B41FA5}">
                          <a16:colId xmlns:a16="http://schemas.microsoft.com/office/drawing/2014/main" xmlns="" val="3380375815"/>
                        </a:ext>
                      </a:extLst>
                    </a:gridCol>
                    <a:gridCol w="2279364">
                      <a:extLst>
                        <a:ext uri="{9D8B030D-6E8A-4147-A177-3AD203B41FA5}">
                          <a16:colId xmlns:a16="http://schemas.microsoft.com/office/drawing/2014/main" xmlns=""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xmlns=""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xmlns=""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535" t="-105208" r="-200535" b="-132292"/>
                          </a:stretch>
                        </a:blipFill>
                      </a:tcPr>
                    </a:tc>
                    <a:tc>
                      <a:txBody>
                        <a:bodyPr/>
                        <a:lstStyle/>
                        <a:p>
                          <a:endParaRPr lang="ja-JP"/>
                        </a:p>
                      </a:txBody>
                      <a:tcPr>
                        <a:blipFill>
                          <a:blip r:embed="rId2"/>
                          <a:stretch>
                            <a:fillRect l="-200535" t="-105208" r="-100535" b="-132292"/>
                          </a:stretch>
                        </a:blipFill>
                      </a:tcPr>
                    </a:tc>
                    <a:tc>
                      <a:txBody>
                        <a:bodyPr/>
                        <a:lstStyle/>
                        <a:p>
                          <a:endParaRPr lang="ja-JP"/>
                        </a:p>
                      </a:txBody>
                      <a:tcPr>
                        <a:blipFill>
                          <a:blip r:embed="rId2"/>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2"/>
                          <a:stretch>
                            <a:fillRect l="-100535" t="-179091" r="-200535" b="-15455"/>
                          </a:stretch>
                        </a:blipFill>
                      </a:tcPr>
                    </a:tc>
                    <a:tc>
                      <a:txBody>
                        <a:bodyPr/>
                        <a:lstStyle/>
                        <a:p>
                          <a:endParaRPr lang="ja-JP"/>
                        </a:p>
                      </a:txBody>
                      <a:tcPr>
                        <a:blipFill>
                          <a:blip r:embed="rId2"/>
                          <a:stretch>
                            <a:fillRect l="-200535" t="-179091" r="-100535" b="-15455"/>
                          </a:stretch>
                        </a:blipFill>
                      </a:tcPr>
                    </a:tc>
                    <a:tc>
                      <a:txBody>
                        <a:bodyPr/>
                        <a:lstStyle/>
                        <a:p>
                          <a:endParaRPr lang="ja-JP"/>
                        </a:p>
                      </a:txBody>
                      <a:tcPr>
                        <a:blipFill>
                          <a:blip r:embed="rId2"/>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9"/>
            <a:ext cx="4572000" cy="342900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3428999"/>
            <a:ext cx="4571998" cy="3429001"/>
          </a:xfrm>
          <a:prstGeom prst="rect">
            <a:avLst/>
          </a:prstGeom>
        </p:spPr>
      </p:pic>
    </p:spTree>
    <p:extLst>
      <p:ext uri="{BB962C8B-B14F-4D97-AF65-F5344CB8AC3E}">
        <p14:creationId xmlns:p14="http://schemas.microsoft.com/office/powerpoint/2010/main" val="3116556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目標値変更シミュレーション（サンプリング周期比較）</a:t>
            </a:r>
            <a:endParaRPr kumimoji="1" lang="ja-JP" altLang="en-US" dirty="0"/>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33" y="3793067"/>
            <a:ext cx="4428067" cy="3064933"/>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8" y="3733800"/>
            <a:ext cx="4545456" cy="3124200"/>
          </a:xfrm>
          <a:prstGeom prst="rect">
            <a:avLst/>
          </a:prstGeom>
        </p:spPr>
      </p:pic>
      <mc:AlternateContent xmlns:mc="http://schemas.openxmlformats.org/markup-compatibility/2006" xmlns:a14="http://schemas.microsoft.com/office/drawing/2010/main">
        <mc:Choice Requires="a14">
          <p:graphicFrame>
            <p:nvGraphicFramePr>
              <p:cNvPr id="13" name="表 12"/>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416203219"/>
                        </a:ext>
                      </a:extLst>
                    </a:gridCol>
                    <a:gridCol w="2279364">
                      <a:extLst>
                        <a:ext uri="{9D8B030D-6E8A-4147-A177-3AD203B41FA5}">
                          <a16:colId xmlns:a16="http://schemas.microsoft.com/office/drawing/2014/main" xmlns="" val="275699416"/>
                        </a:ext>
                      </a:extLst>
                    </a:gridCol>
                    <a:gridCol w="2279364">
                      <a:extLst>
                        <a:ext uri="{9D8B030D-6E8A-4147-A177-3AD203B41FA5}">
                          <a16:colId xmlns:a16="http://schemas.microsoft.com/office/drawing/2014/main" xmlns="" val="164276921"/>
                        </a:ext>
                      </a:extLst>
                    </a:gridCol>
                    <a:gridCol w="2279364">
                      <a:extLst>
                        <a:ext uri="{9D8B030D-6E8A-4147-A177-3AD203B41FA5}">
                          <a16:colId xmlns:a16="http://schemas.microsoft.com/office/drawing/2014/main" xmlns=""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−60,0),(−60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xmlns="" val="3196867375"/>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D600"/>
                                    </a:solidFill>
                                    <a:latin typeface="Cambria Math" panose="02040503050406030204" pitchFamily="18" charset="0"/>
                                  </a:rPr>
                                  <m:t>((−60,0),(−60,0))’</m:t>
                                </m:r>
                              </m:oMath>
                            </m:oMathPara>
                          </a14:m>
                          <a:endParaRPr kumimoji="1" lang="ja-JP" altLang="en-US" sz="20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D600"/>
                                    </a:solidFill>
                                    <a:latin typeface="Cambria Math" panose="02040503050406030204" pitchFamily="18" charset="0"/>
                                  </a:rPr>
                                  <m:t>𝟎</m:t>
                                </m:r>
                                <m:r>
                                  <a:rPr kumimoji="1" lang="en-US" altLang="ja-JP" sz="2400" b="1" i="1" dirty="0" smtClean="0">
                                    <a:solidFill>
                                      <a:srgbClr val="00D600"/>
                                    </a:solidFill>
                                    <a:latin typeface="Cambria Math" panose="02040503050406030204" pitchFamily="18" charset="0"/>
                                  </a:rPr>
                                  <m:t>.</m:t>
                                </m:r>
                                <m:r>
                                  <a:rPr kumimoji="1" lang="en-US" altLang="ja-JP" sz="2400" b="1" i="1" dirty="0" smtClean="0">
                                    <a:solidFill>
                                      <a:srgbClr val="00D600"/>
                                    </a:solidFill>
                                    <a:latin typeface="Cambria Math" panose="02040503050406030204" pitchFamily="18" charset="0"/>
                                  </a:rPr>
                                  <m:t>𝟎𝟏𝟎</m:t>
                                </m:r>
                              </m:oMath>
                            </m:oMathPara>
                          </a14:m>
                          <a:endParaRPr kumimoji="1" lang="ja-JP" altLang="en-US" sz="24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xmlns="" val="2105384436"/>
                      </a:ext>
                    </a:extLst>
                  </a:tr>
                </a:tbl>
              </a:graphicData>
            </a:graphic>
          </p:graphicFrame>
        </mc:Choice>
        <mc:Fallback xmlns="">
          <p:graphicFrame>
            <p:nvGraphicFramePr>
              <p:cNvPr id="13" name="表 12"/>
              <p:cNvGraphicFramePr>
                <a:graphicFrameLocks noGrp="1"/>
              </p:cNvGraphicFramePr>
              <p:nvPr>
                <p:extLst>
                  <p:ext uri="{D42A27DB-BD31-4B8C-83A1-F6EECF244321}">
                    <p14:modId xmlns:p14="http://schemas.microsoft.com/office/powerpoint/2010/main" val="2671808734"/>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3196867375"/>
                      </a:ext>
                    </a:extLst>
                  </a:tr>
                  <a:tr h="73152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64167" r="-200535" b="-5833"/>
                          </a:stretch>
                        </a:blipFill>
                      </a:tcPr>
                    </a:tc>
                    <a:tc>
                      <a:txBody>
                        <a:bodyPr/>
                        <a:lstStyle/>
                        <a:p>
                          <a:endParaRPr lang="ja-JP"/>
                        </a:p>
                      </a:txBody>
                      <a:tcPr>
                        <a:blipFill>
                          <a:blip r:embed="rId5"/>
                          <a:stretch>
                            <a:fillRect l="-200535" t="-164167" r="-100535" b="-5833"/>
                          </a:stretch>
                        </a:blipFill>
                      </a:tcPr>
                    </a:tc>
                    <a:tc>
                      <a:txBody>
                        <a:bodyPr/>
                        <a:lstStyle/>
                        <a:p>
                          <a:endParaRPr lang="ja-JP"/>
                        </a:p>
                      </a:txBody>
                      <a:tcPr>
                        <a:blipFill>
                          <a:blip r:embed="rId5"/>
                          <a:stretch>
                            <a:fillRect l="-300535" t="-164167" r="-535" b="-5833"/>
                          </a:stretch>
                        </a:blipFill>
                      </a:tcPr>
                    </a:tc>
                    <a:extLst>
                      <a:ext uri="{0D108BD9-81ED-4DB2-BD59-A6C34878D82A}">
                        <a16:rowId xmlns:a16="http://schemas.microsoft.com/office/drawing/2014/main" val="2105384436"/>
                      </a:ext>
                    </a:extLst>
                  </a:tr>
                </a:tbl>
              </a:graphicData>
            </a:graphic>
          </p:graphicFrame>
        </mc:Fallback>
      </mc:AlternateContent>
    </p:spTree>
    <p:extLst>
      <p:ext uri="{BB962C8B-B14F-4D97-AF65-F5344CB8AC3E}">
        <p14:creationId xmlns:p14="http://schemas.microsoft.com/office/powerpoint/2010/main" val="236846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目標値変更シミュレーション（サンプリング周期の推定誤差）</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724857" cy="3429000"/>
          </a:xfrm>
          <a:prstGeom prst="rect">
            <a:avLst/>
          </a:prstGeom>
        </p:spPr>
      </p:pic>
      <p:pic>
        <p:nvPicPr>
          <p:cNvPr id="5" name="コンテンツ プレースホルダー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456" y="3418714"/>
            <a:ext cx="4572000" cy="3429000"/>
          </a:xfr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2535855922"/>
                        </a:ext>
                      </a:extLst>
                    </a:gridCol>
                    <a:gridCol w="2279364">
                      <a:extLst>
                        <a:ext uri="{9D8B030D-6E8A-4147-A177-3AD203B41FA5}">
                          <a16:colId xmlns:a16="http://schemas.microsoft.com/office/drawing/2014/main" xmlns="" val="1420316393"/>
                        </a:ext>
                      </a:extLst>
                    </a:gridCol>
                    <a:gridCol w="2279364">
                      <a:extLst>
                        <a:ext uri="{9D8B030D-6E8A-4147-A177-3AD203B41FA5}">
                          <a16:colId xmlns:a16="http://schemas.microsoft.com/office/drawing/2014/main" xmlns="" val="2956575274"/>
                        </a:ext>
                      </a:extLst>
                    </a:gridCol>
                    <a:gridCol w="2279364">
                      <a:extLst>
                        <a:ext uri="{9D8B030D-6E8A-4147-A177-3AD203B41FA5}">
                          <a16:colId xmlns:a16="http://schemas.microsoft.com/office/drawing/2014/main" xmlns=""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2347642328"/>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−60,0),(−60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xmlns="" val="998480888"/>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D600"/>
                                    </a:solidFill>
                                    <a:latin typeface="Cambria Math" panose="02040503050406030204" pitchFamily="18" charset="0"/>
                                  </a:rPr>
                                  <m:t>((−60,0),(−60,0))’</m:t>
                                </m:r>
                              </m:oMath>
                            </m:oMathPara>
                          </a14:m>
                          <a:endParaRPr kumimoji="1" lang="ja-JP" altLang="en-US" sz="20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D600"/>
                                    </a:solidFill>
                                    <a:latin typeface="Cambria Math" panose="02040503050406030204" pitchFamily="18" charset="0"/>
                                  </a:rPr>
                                  <m:t>𝟎</m:t>
                                </m:r>
                                <m:r>
                                  <a:rPr kumimoji="1" lang="en-US" altLang="ja-JP" sz="2400" b="1" i="1" dirty="0" smtClean="0">
                                    <a:solidFill>
                                      <a:srgbClr val="00D600"/>
                                    </a:solidFill>
                                    <a:latin typeface="Cambria Math" panose="02040503050406030204" pitchFamily="18" charset="0"/>
                                  </a:rPr>
                                  <m:t>.</m:t>
                                </m:r>
                                <m:r>
                                  <a:rPr kumimoji="1" lang="en-US" altLang="ja-JP" sz="2400" b="1" i="1" dirty="0" smtClean="0">
                                    <a:solidFill>
                                      <a:srgbClr val="00D600"/>
                                    </a:solidFill>
                                    <a:latin typeface="Cambria Math" panose="02040503050406030204" pitchFamily="18" charset="0"/>
                                  </a:rPr>
                                  <m:t>𝟎𝟏𝟎</m:t>
                                </m:r>
                              </m:oMath>
                            </m:oMathPara>
                          </a14:m>
                          <a:endParaRPr kumimoji="1" lang="ja-JP" altLang="en-US" sz="24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xmlns="" val="2239062095"/>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129533753"/>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998480888"/>
                      </a:ext>
                    </a:extLst>
                  </a:tr>
                  <a:tr h="73152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64167" r="-200535" b="-5833"/>
                          </a:stretch>
                        </a:blipFill>
                      </a:tcPr>
                    </a:tc>
                    <a:tc>
                      <a:txBody>
                        <a:bodyPr/>
                        <a:lstStyle/>
                        <a:p>
                          <a:endParaRPr lang="ja-JP"/>
                        </a:p>
                      </a:txBody>
                      <a:tcPr>
                        <a:blipFill>
                          <a:blip r:embed="rId5"/>
                          <a:stretch>
                            <a:fillRect l="-200535" t="-164167" r="-100535" b="-5833"/>
                          </a:stretch>
                        </a:blipFill>
                      </a:tcPr>
                    </a:tc>
                    <a:tc>
                      <a:txBody>
                        <a:bodyPr/>
                        <a:lstStyle/>
                        <a:p>
                          <a:endParaRPr lang="ja-JP"/>
                        </a:p>
                      </a:txBody>
                      <a:tcPr>
                        <a:blipFill>
                          <a:blip r:embed="rId5"/>
                          <a:stretch>
                            <a:fillRect l="-300535" t="-164167" r="-535" b="-5833"/>
                          </a:stretch>
                        </a:blipFill>
                      </a:tcPr>
                    </a:tc>
                    <a:extLst>
                      <a:ext uri="{0D108BD9-81ED-4DB2-BD59-A6C34878D82A}">
                        <a16:rowId xmlns:a16="http://schemas.microsoft.com/office/drawing/2014/main" val="2239062095"/>
                      </a:ext>
                    </a:extLst>
                  </a:tr>
                </a:tbl>
              </a:graphicData>
            </a:graphic>
          </p:graphicFrame>
        </mc:Fallback>
      </mc:AlternateContent>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7352" t="2044" r="3690" b="93491"/>
          <a:stretch/>
        </p:blipFill>
        <p:spPr>
          <a:xfrm>
            <a:off x="7803110" y="3498058"/>
            <a:ext cx="1148009" cy="304800"/>
          </a:xfrm>
          <a:prstGeom prst="rect">
            <a:avLst/>
          </a:prstGeom>
        </p:spPr>
      </p:pic>
    </p:spTree>
    <p:extLst>
      <p:ext uri="{BB962C8B-B14F-4D97-AF65-F5344CB8AC3E}">
        <p14:creationId xmlns:p14="http://schemas.microsoft.com/office/powerpoint/2010/main" val="2889453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振り上げシミュレーション</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85" y="3726180"/>
            <a:ext cx="4523315" cy="3111521"/>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582" y="3794760"/>
            <a:ext cx="4561418" cy="3063239"/>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3130300513"/>
                        </a:ext>
                      </a:extLst>
                    </a:gridCol>
                    <a:gridCol w="3048000">
                      <a:extLst>
                        <a:ext uri="{9D8B030D-6E8A-4147-A177-3AD203B41FA5}">
                          <a16:colId xmlns:a16="http://schemas.microsoft.com/office/drawing/2014/main" xmlns="" val="361507922"/>
                        </a:ext>
                      </a:extLst>
                    </a:gridCol>
                    <a:gridCol w="3048000">
                      <a:extLst>
                        <a:ext uri="{9D8B030D-6E8A-4147-A177-3AD203B41FA5}">
                          <a16:colId xmlns:a16="http://schemas.microsoft.com/office/drawing/2014/main" xmlns="" val="2602205903"/>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xmlns=""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xmlns=""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xmlns=""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xmlns="" val="3736003777"/>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332292"/>
                          </a:stretch>
                        </a:blipFill>
                      </a:tcPr>
                    </a:tc>
                    <a:tc>
                      <a:txBody>
                        <a:bodyPr/>
                        <a:lstStyle/>
                        <a:p>
                          <a:endParaRPr lang="ja-JP"/>
                        </a:p>
                      </a:txBody>
                      <a:tcPr>
                        <a:blipFill>
                          <a:blip r:embed="rId4"/>
                          <a:stretch>
                            <a:fillRect l="-200400" t="-1042" r="-600" b="-332292"/>
                          </a:stretch>
                        </a:blipFill>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232292"/>
                          </a:stretch>
                        </a:blipFill>
                      </a:tcPr>
                    </a:tc>
                    <a:tc>
                      <a:txBody>
                        <a:bodyPr/>
                        <a:lstStyle/>
                        <a:p>
                          <a:endParaRPr lang="ja-JP"/>
                        </a:p>
                      </a:txBody>
                      <a:tcPr>
                        <a:blipFill>
                          <a:blip r:embed="rId4"/>
                          <a:stretch>
                            <a:fillRect l="-200400" t="-101042" r="-600" b="-232292"/>
                          </a:stretch>
                        </a:blip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400" t="-203158" r="-100600" b="-134737"/>
                          </a:stretch>
                        </a:blipFill>
                      </a:tcPr>
                    </a:tc>
                    <a:tc>
                      <a:txBody>
                        <a:bodyPr/>
                        <a:lstStyle/>
                        <a:p>
                          <a:endParaRPr lang="ja-JP"/>
                        </a:p>
                      </a:txBody>
                      <a:tcPr>
                        <a:blipFill>
                          <a:blip r:embed="rId4"/>
                          <a:stretch>
                            <a:fillRect l="-200400" t="-203158" r="-600" b="-134737"/>
                          </a:stretch>
                        </a:blip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4"/>
                          <a:stretch>
                            <a:fillRect l="-100400" t="-300000" r="-100600" b="-33333"/>
                          </a:stretch>
                        </a:blipFill>
                      </a:tcPr>
                    </a:tc>
                    <a:tc>
                      <a:txBody>
                        <a:bodyPr/>
                        <a:lstStyle/>
                        <a:p>
                          <a:endParaRPr lang="ja-JP"/>
                        </a:p>
                      </a:txBody>
                      <a:tcPr>
                        <a:blipFill>
                          <a:blip r:embed="rId4"/>
                          <a:stretch>
                            <a:fillRect l="-200400" t="-300000" r="-600" b="-33333"/>
                          </a:stretch>
                        </a:blipFill>
                      </a:tcPr>
                    </a:tc>
                    <a:extLst>
                      <a:ext uri="{0D108BD9-81ED-4DB2-BD59-A6C34878D82A}">
                        <a16:rowId xmlns:a16="http://schemas.microsoft.com/office/drawing/2014/main" val="3736003777"/>
                      </a:ext>
                    </a:extLst>
                  </a:tr>
                </a:tbl>
              </a:graphicData>
            </a:graphic>
          </p:graphicFrame>
        </mc:Fallback>
      </mc:AlternateContent>
    </p:spTree>
    <p:extLst>
      <p:ext uri="{BB962C8B-B14F-4D97-AF65-F5344CB8AC3E}">
        <p14:creationId xmlns:p14="http://schemas.microsoft.com/office/powerpoint/2010/main" val="2017276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xmlns=""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実験</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98939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安定化制御実験</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985260"/>
            <a:ext cx="4586252" cy="287274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728" y="3985260"/>
            <a:ext cx="4548704" cy="2781300"/>
          </a:xfrm>
          <a:prstGeom prst="rect">
            <a:avLst/>
          </a:prstGeom>
        </p:spPr>
      </p:pic>
      <mc:AlternateContent xmlns:mc="http://schemas.openxmlformats.org/markup-compatibility/2006" xmlns:a14="http://schemas.microsoft.com/office/drawing/2010/main">
        <mc:Choice Requires="a14">
          <p:graphicFrame>
            <p:nvGraphicFramePr>
              <p:cNvPr id="7" name="表 6"/>
              <p:cNvGraphicFramePr>
                <a:graphicFrameLocks noGrp="1"/>
              </p:cNvGraphicFramePr>
              <p:nvPr>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xmlns="" val="420908387"/>
                        </a:ext>
                      </a:extLst>
                    </a:gridCol>
                    <a:gridCol w="3035811">
                      <a:extLst>
                        <a:ext uri="{9D8B030D-6E8A-4147-A177-3AD203B41FA5}">
                          <a16:colId xmlns:a16="http://schemas.microsoft.com/office/drawing/2014/main" xmlns="" val="1765442420"/>
                        </a:ext>
                      </a:extLst>
                    </a:gridCol>
                    <a:gridCol w="3035811">
                      <a:extLst>
                        <a:ext uri="{9D8B030D-6E8A-4147-A177-3AD203B41FA5}">
                          <a16:colId xmlns:a16="http://schemas.microsoft.com/office/drawing/2014/main" xmlns=""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894484372"/>
                      </a:ext>
                    </a:extLst>
                  </a:tr>
                  <a:tr h="582083">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𝑑𝑖𝑎𝑔</m:t>
                                </m:r>
                                <m:r>
                                  <a:rPr kumimoji="1" lang="en-US" altLang="ja-JP" sz="2400" i="1" dirty="0" smtClean="0">
                                    <a:solidFill>
                                      <a:srgbClr val="FF0000"/>
                                    </a:solidFill>
                                    <a:latin typeface="Cambria Math" panose="02040503050406030204" pitchFamily="18" charset="0"/>
                                  </a:rPr>
                                  <m:t>(1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5,1,1)</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xmlns="" val="2737815113"/>
                      </a:ext>
                    </a:extLst>
                  </a:tr>
                </a:tbl>
              </a:graphicData>
            </a:graphic>
          </p:graphicFrame>
        </mc:Choice>
        <mc:Fallback xmlns="">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endParaRPr lang="ja-JP"/>
                        </a:p>
                      </a:txBody>
                      <a:tcPr>
                        <a:blipFill>
                          <a:blip r:embed="rId4"/>
                          <a:stretch>
                            <a:fillRect l="-402" t="-101042" r="-200602" b="-2083"/>
                          </a:stretch>
                        </a:blipFill>
                      </a:tcPr>
                    </a:tc>
                    <a:tc>
                      <a:txBody>
                        <a:bodyPr/>
                        <a:lstStyle/>
                        <a:p>
                          <a:endParaRPr lang="ja-JP"/>
                        </a:p>
                      </a:txBody>
                      <a:tcPr>
                        <a:blipFill>
                          <a:blip r:embed="rId4"/>
                          <a:stretch>
                            <a:fillRect l="-100200" t="-101042" r="-100200" b="-2083"/>
                          </a:stretch>
                        </a:blipFill>
                      </a:tcPr>
                    </a:tc>
                    <a:tc>
                      <a:txBody>
                        <a:bodyPr/>
                        <a:lstStyle/>
                        <a:p>
                          <a:endParaRPr lang="ja-JP"/>
                        </a:p>
                      </a:txBody>
                      <a:tcPr>
                        <a:blipFill>
                          <a:blip r:embed="rId4"/>
                          <a:stretch>
                            <a:fillRect l="-200602" t="-101042" r="-402" b="-2083"/>
                          </a:stretch>
                        </a:blipFill>
                      </a:tcPr>
                    </a:tc>
                    <a:extLst>
                      <a:ext uri="{0D108BD9-81ED-4DB2-BD59-A6C34878D82A}">
                        <a16:rowId xmlns:a16="http://schemas.microsoft.com/office/drawing/2014/main" val="2737815113"/>
                      </a:ext>
                    </a:extLst>
                  </a:tr>
                </a:tbl>
              </a:graphicData>
            </a:graphic>
          </p:graphicFrame>
        </mc:Fallback>
      </mc:AlternateContent>
      <p:sp>
        <p:nvSpPr>
          <p:cNvPr id="8" name="テキスト ボックス 7"/>
          <p:cNvSpPr txBox="1"/>
          <p:nvPr/>
        </p:nvSpPr>
        <p:spPr>
          <a:xfrm>
            <a:off x="83820" y="2672609"/>
            <a:ext cx="5661660" cy="523220"/>
          </a:xfrm>
          <a:prstGeom prst="rect">
            <a:avLst/>
          </a:prstGeom>
          <a:noFill/>
        </p:spPr>
        <p:txBody>
          <a:bodyPr wrap="square" rtlCol="0">
            <a:spAutoFit/>
          </a:bodyPr>
          <a:lstStyle/>
          <a:p>
            <a:r>
              <a:rPr lang="ja-JP" altLang="en-US" sz="2800" dirty="0" smtClean="0">
                <a:latin typeface="ＭＳ Ｐゴシック" panose="020B0600070205080204" pitchFamily="50" charset="-128"/>
                <a:ea typeface="ＭＳ Ｐゴシック" panose="020B0600070205080204" pitchFamily="50" charset="-128"/>
              </a:rPr>
              <a:t>この時の初期角度は</a:t>
            </a:r>
            <a:r>
              <a:rPr lang="en-US" altLang="ja-JP" sz="2800" dirty="0" smtClean="0">
                <a:latin typeface="ＭＳ Ｐゴシック" panose="020B0600070205080204" pitchFamily="50" charset="-128"/>
                <a:ea typeface="ＭＳ Ｐゴシック" panose="020B0600070205080204" pitchFamily="50" charset="-128"/>
              </a:rPr>
              <a:t>11.34°</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80490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a:t>
            </a:r>
            <a:r>
              <a:rPr kumimoji="1" lang="en-US" altLang="ja-JP" dirty="0" smtClean="0"/>
              <a:t>(</a:t>
            </a:r>
            <a:r>
              <a:rPr kumimoji="1" lang="ja-JP" altLang="en-US" dirty="0" smtClean="0"/>
              <a:t>重み行列比較）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4117815897"/>
                        </a:ext>
                      </a:extLst>
                    </a:gridCol>
                    <a:gridCol w="2279364">
                      <a:extLst>
                        <a:ext uri="{9D8B030D-6E8A-4147-A177-3AD203B41FA5}">
                          <a16:colId xmlns:a16="http://schemas.microsoft.com/office/drawing/2014/main" xmlns="" val="3473212104"/>
                        </a:ext>
                      </a:extLst>
                    </a:gridCol>
                    <a:gridCol w="2279364">
                      <a:extLst>
                        <a:ext uri="{9D8B030D-6E8A-4147-A177-3AD203B41FA5}">
                          <a16:colId xmlns:a16="http://schemas.microsoft.com/office/drawing/2014/main" xmlns="" val="388635526"/>
                        </a:ext>
                      </a:extLst>
                    </a:gridCol>
                    <a:gridCol w="2279364">
                      <a:extLst>
                        <a:ext uri="{9D8B030D-6E8A-4147-A177-3AD203B41FA5}">
                          <a16:colId xmlns:a16="http://schemas.microsoft.com/office/drawing/2014/main" xmlns=""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xmlns="" val="3768622849"/>
                      </a:ext>
                    </a:extLst>
                  </a:tr>
                  <a:tr h="640607">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6</m:t>
                                </m:r>
                                <m:r>
                                  <a:rPr kumimoji="1" lang="en-US" altLang="ja-JP" sz="2000" i="1" dirty="0" smtClean="0">
                                    <a:solidFill>
                                      <a:srgbClr val="00D600"/>
                                    </a:solidFill>
                                    <a:latin typeface="Cambria Math" panose="02040503050406030204" pitchFamily="18" charset="0"/>
                                  </a:rPr>
                                  <m:t>,1,1)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xmlns="" val="2179427282"/>
                      </a:ext>
                    </a:extLst>
                  </a:tr>
                  <a:tr h="640607">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𝑑𝑖𝑎𝑔</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6</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5</m:t>
                                </m:r>
                                <m:r>
                                  <a:rPr kumimoji="1" lang="en-US" altLang="ja-JP" sz="2000" i="1" dirty="0" smtClean="0">
                                    <a:solidFill>
                                      <a:srgbClr val="0000FF"/>
                                    </a:solidFill>
                                    <a:latin typeface="Cambria Math" panose="02040503050406030204" pitchFamily="18" charset="0"/>
                                  </a:rPr>
                                  <m:t>,1,1)</m:t>
                                </m:r>
                              </m:oMath>
                            </m:oMathPara>
                          </a14:m>
                          <a:endParaRPr kumimoji="1" lang="ja-JP" altLang="en-US" sz="2000" dirty="0" smtClean="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oMath>
                            </m:oMathPara>
                          </a14:m>
                          <a:endParaRPr kumimoji="1" lang="ja-JP" altLang="en-US" sz="2000" dirty="0" smtClean="0">
                            <a:solidFill>
                              <a:srgbClr val="0000FF"/>
                            </a:solidFill>
                          </a:endParaRPr>
                        </a:p>
                        <a:p>
                          <a:endParaRPr kumimoji="1" lang="ja-JP" altLang="en-US" sz="20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00FF"/>
                                    </a:solidFill>
                                    <a:latin typeface="Cambria Math" panose="02040503050406030204" pitchFamily="18" charset="0"/>
                                  </a:rPr>
                                  <m:t>0.005</m:t>
                                </m:r>
                              </m:oMath>
                            </m:oMathPara>
                          </a14:m>
                          <a:endParaRPr kumimoji="1" lang="ja-JP" altLang="en-US" sz="2400" dirty="0" smtClean="0">
                            <a:solidFill>
                              <a:srgbClr val="0000FF"/>
                            </a:solidFill>
                          </a:endParaRPr>
                        </a:p>
                      </a:txBody>
                      <a:tcPr>
                        <a:solidFill>
                          <a:schemeClr val="bg1"/>
                        </a:solidFill>
                      </a:tcPr>
                    </a:tc>
                    <a:extLst>
                      <a:ext uri="{0D108BD9-81ED-4DB2-BD59-A6C34878D82A}">
                        <a16:rowId xmlns:a16="http://schemas.microsoft.com/office/drawing/2014/main" xmlns="" val="274999145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253125"/>
                          </a:stretch>
                        </a:blipFill>
                      </a:tcPr>
                    </a:tc>
                    <a:tc>
                      <a:txBody>
                        <a:bodyPr/>
                        <a:lstStyle/>
                        <a:p>
                          <a:endParaRPr lang="ja-JP"/>
                        </a:p>
                      </a:txBody>
                      <a:tcPr>
                        <a:blipFill>
                          <a:blip r:embed="rId3"/>
                          <a:stretch>
                            <a:fillRect l="-200535" t="-105208" r="-100535" b="-253125"/>
                          </a:stretch>
                        </a:blipFill>
                      </a:tcPr>
                    </a:tc>
                    <a:tc>
                      <a:txBody>
                        <a:bodyPr/>
                        <a:lstStyle/>
                        <a:p>
                          <a:endParaRPr lang="ja-JP"/>
                        </a:p>
                      </a:txBody>
                      <a:tcPr>
                        <a:blipFill>
                          <a:blip r:embed="rId3"/>
                          <a:stretch>
                            <a:fillRect l="-300535" t="-105208" r="-535" b="-253125"/>
                          </a:stretch>
                        </a:blipFill>
                      </a:tcPr>
                    </a:tc>
                    <a:extLst>
                      <a:ext uri="{0D108BD9-81ED-4DB2-BD59-A6C34878D82A}">
                        <a16:rowId xmlns:a16="http://schemas.microsoft.com/office/drawing/2014/main" val="3768622849"/>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11304"/>
                          </a:stretch>
                        </a:blipFill>
                      </a:tcPr>
                    </a:tc>
                    <a:tc>
                      <a:txBody>
                        <a:bodyPr/>
                        <a:lstStyle/>
                        <a:p>
                          <a:endParaRPr lang="ja-JP"/>
                        </a:p>
                      </a:txBody>
                      <a:tcPr>
                        <a:blipFill>
                          <a:blip r:embed="rId3"/>
                          <a:stretch>
                            <a:fillRect l="-200535" t="-171304" r="-100535" b="-111304"/>
                          </a:stretch>
                        </a:blipFill>
                      </a:tcPr>
                    </a:tc>
                    <a:tc>
                      <a:txBody>
                        <a:bodyPr/>
                        <a:lstStyle/>
                        <a:p>
                          <a:endParaRPr lang="ja-JP"/>
                        </a:p>
                      </a:txBody>
                      <a:tcPr>
                        <a:blipFill>
                          <a:blip r:embed="rId3"/>
                          <a:stretch>
                            <a:fillRect l="-300535" t="-171304" r="-535" b="-111304"/>
                          </a:stretch>
                        </a:blipFill>
                      </a:tcPr>
                    </a:tc>
                    <a:extLst>
                      <a:ext uri="{0D108BD9-81ED-4DB2-BD59-A6C34878D82A}">
                        <a16:rowId xmlns:a16="http://schemas.microsoft.com/office/drawing/2014/main" val="2179427282"/>
                      </a:ext>
                    </a:extLst>
                  </a:tr>
                  <a:tr h="701040">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endParaRPr lang="ja-JP"/>
                        </a:p>
                      </a:txBody>
                      <a:tcPr>
                        <a:blipFill>
                          <a:blip r:embed="rId3"/>
                          <a:stretch>
                            <a:fillRect l="-100535" t="-271304" r="-200535" b="-11304"/>
                          </a:stretch>
                        </a:blipFill>
                      </a:tcPr>
                    </a:tc>
                    <a:tc>
                      <a:txBody>
                        <a:bodyPr/>
                        <a:lstStyle/>
                        <a:p>
                          <a:endParaRPr lang="ja-JP"/>
                        </a:p>
                      </a:txBody>
                      <a:tcPr>
                        <a:blipFill>
                          <a:blip r:embed="rId3"/>
                          <a:stretch>
                            <a:fillRect l="-200535" t="-271304" r="-100535" b="-11304"/>
                          </a:stretch>
                        </a:blipFill>
                      </a:tcPr>
                    </a:tc>
                    <a:tc>
                      <a:txBody>
                        <a:bodyPr/>
                        <a:lstStyle/>
                        <a:p>
                          <a:endParaRPr lang="ja-JP"/>
                        </a:p>
                      </a:txBody>
                      <a:tcPr>
                        <a:blipFill>
                          <a:blip r:embed="rId3"/>
                          <a:stretch>
                            <a:fillRect l="-300535" t="-271304" r="-535" b="-11304"/>
                          </a:stretch>
                        </a:blipFill>
                      </a:tcPr>
                    </a:tc>
                    <a:extLst>
                      <a:ext uri="{0D108BD9-81ED-4DB2-BD59-A6C34878D82A}">
                        <a16:rowId xmlns:a16="http://schemas.microsoft.com/office/drawing/2014/main" val="2749991456"/>
                      </a:ext>
                    </a:extLst>
                  </a:tr>
                </a:tbl>
              </a:graphicData>
            </a:graphic>
          </p:graphicFrame>
        </mc:Fallback>
      </mc:AlternateContent>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3954780"/>
            <a:ext cx="4577312" cy="2903221"/>
          </a:xfr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28" y="4047067"/>
            <a:ext cx="4545527" cy="2810934"/>
          </a:xfrm>
          <a:prstGeom prst="rect">
            <a:avLst/>
          </a:prstGeom>
        </p:spPr>
      </p:pic>
    </p:spTree>
    <p:extLst>
      <p:ext uri="{BB962C8B-B14F-4D97-AF65-F5344CB8AC3E}">
        <p14:creationId xmlns:p14="http://schemas.microsoft.com/office/powerpoint/2010/main" val="4226543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目標値変更実験（オブザーバ極比較）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3562896625"/>
                        </a:ext>
                      </a:extLst>
                    </a:gridCol>
                    <a:gridCol w="2279364">
                      <a:extLst>
                        <a:ext uri="{9D8B030D-6E8A-4147-A177-3AD203B41FA5}">
                          <a16:colId xmlns:a16="http://schemas.microsoft.com/office/drawing/2014/main" xmlns="" val="203257001"/>
                        </a:ext>
                      </a:extLst>
                    </a:gridCol>
                    <a:gridCol w="2279364">
                      <a:extLst>
                        <a:ext uri="{9D8B030D-6E8A-4147-A177-3AD203B41FA5}">
                          <a16:colId xmlns:a16="http://schemas.microsoft.com/office/drawing/2014/main" xmlns="" val="2265714264"/>
                        </a:ext>
                      </a:extLst>
                    </a:gridCol>
                    <a:gridCol w="2279364">
                      <a:extLst>
                        <a:ext uri="{9D8B030D-6E8A-4147-A177-3AD203B41FA5}">
                          <a16:colId xmlns:a16="http://schemas.microsoft.com/office/drawing/2014/main" xmlns=""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xmlns="" val="3670691150"/>
                      </a:ext>
                    </a:extLst>
                  </a:tr>
                  <a:tr h="582083">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xmlns="" val="1252062240"/>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670691150"/>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0435"/>
                          </a:stretch>
                        </a:blipFill>
                      </a:tcPr>
                    </a:tc>
                    <a:tc>
                      <a:txBody>
                        <a:bodyPr/>
                        <a:lstStyle/>
                        <a:p>
                          <a:endParaRPr lang="ja-JP"/>
                        </a:p>
                      </a:txBody>
                      <a:tcPr>
                        <a:blipFill>
                          <a:blip r:embed="rId3"/>
                          <a:stretch>
                            <a:fillRect l="-200535" t="-171304" r="-100535" b="-10435"/>
                          </a:stretch>
                        </a:blipFill>
                      </a:tcPr>
                    </a:tc>
                    <a:tc>
                      <a:txBody>
                        <a:bodyPr/>
                        <a:lstStyle/>
                        <a:p>
                          <a:endParaRPr lang="ja-JP"/>
                        </a:p>
                      </a:txBody>
                      <a:tcPr>
                        <a:blipFill>
                          <a:blip r:embed="rId3"/>
                          <a:stretch>
                            <a:fillRect l="-300535" t="-171304" r="-535" b="-10435"/>
                          </a:stretch>
                        </a:blipFill>
                      </a:tcPr>
                    </a:tc>
                    <a:extLst>
                      <a:ext uri="{0D108BD9-81ED-4DB2-BD59-A6C34878D82A}">
                        <a16:rowId xmlns:a16="http://schemas.microsoft.com/office/drawing/2014/main" val="1252062240"/>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86201"/>
            <a:ext cx="4571999" cy="3035221"/>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86201"/>
            <a:ext cx="4572000" cy="2971800"/>
          </a:xfrm>
          <a:prstGeom prst="rect">
            <a:avLst/>
          </a:prstGeom>
        </p:spPr>
      </p:pic>
    </p:spTree>
    <p:extLst>
      <p:ext uri="{BB962C8B-B14F-4D97-AF65-F5344CB8AC3E}">
        <p14:creationId xmlns:p14="http://schemas.microsoft.com/office/powerpoint/2010/main" val="26979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 val="2807294428"/>
                        </a:ext>
                      </a:extLst>
                    </a:gridCol>
                    <a:gridCol w="4572001">
                      <a:extLst>
                        <a:ext uri="{9D8B030D-6E8A-4147-A177-3AD203B41FA5}">
                          <a16:colId xmlns:a16="http://schemas.microsoft.com/office/drawing/2014/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xmlns=""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2528291233"/>
                      </a:ext>
                    </a:extLst>
                  </a:tr>
                  <a:tr h="662018">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3867710360"/>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a14="http://schemas.microsoft.com/office/drawing/2010/main" xmlns="" val="2807294428"/>
                        </a:ext>
                      </a:extLst>
                    </a:gridCol>
                    <a:gridCol w="4572001">
                      <a:extLst>
                        <a:ext uri="{9D8B030D-6E8A-4147-A177-3AD203B41FA5}">
                          <a16:colId xmlns:a16="http://schemas.microsoft.com/office/drawing/2014/main" xmlns:a14="http://schemas.microsoft.com/office/drawing/2010/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xmlns:a14="http://schemas.microsoft.com/office/drawing/2010/main" xmlns="" val="2407631616"/>
                      </a:ext>
                    </a:extLst>
                  </a:tr>
                  <a:tr h="364483">
                    <a:tc>
                      <a:txBody>
                        <a:bodyPr/>
                        <a:lstStyle/>
                        <a:p>
                          <a:endParaRPr lang="ja-JP"/>
                        </a:p>
                      </a:txBody>
                      <a:tcPr marL="51435" marR="51435" marT="25718" marB="25718">
                        <a:blipFill rotWithShape="0">
                          <a:blip r:embed="rId3"/>
                          <a:stretch>
                            <a:fillRect l="-133" t="-111667" r="-100266" b="-911667"/>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127931767"/>
                      </a:ext>
                    </a:extLst>
                  </a:tr>
                  <a:tr h="364483">
                    <a:tc>
                      <a:txBody>
                        <a:bodyPr/>
                        <a:lstStyle/>
                        <a:p>
                          <a:endParaRPr lang="ja-JP"/>
                        </a:p>
                      </a:txBody>
                      <a:tcPr marL="51435" marR="51435" marT="25718" marB="25718">
                        <a:blipFill rotWithShape="0">
                          <a:blip r:embed="rId3"/>
                          <a:stretch>
                            <a:fillRect l="-133" t="-215254" r="-100266" b="-82711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660236730"/>
                      </a:ext>
                    </a:extLst>
                  </a:tr>
                  <a:tr h="364483">
                    <a:tc>
                      <a:txBody>
                        <a:bodyPr/>
                        <a:lstStyle/>
                        <a:p>
                          <a:endParaRPr lang="ja-JP"/>
                        </a:p>
                      </a:txBody>
                      <a:tcPr marL="51435" marR="51435" marT="25718" marB="25718">
                        <a:blipFill rotWithShape="0">
                          <a:blip r:embed="rId3"/>
                          <a:stretch>
                            <a:fillRect l="-133" t="-310000" r="-100266" b="-7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64144453"/>
                      </a:ext>
                    </a:extLst>
                  </a:tr>
                  <a:tr h="364483">
                    <a:tc>
                      <a:txBody>
                        <a:bodyPr/>
                        <a:lstStyle/>
                        <a:p>
                          <a:endParaRPr lang="ja-JP"/>
                        </a:p>
                      </a:txBody>
                      <a:tcPr marL="51435" marR="51435" marT="25718" marB="25718">
                        <a:blipFill rotWithShape="0">
                          <a:blip r:embed="rId3"/>
                          <a:stretch>
                            <a:fillRect l="-133" t="-410000" r="-100266" b="-6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41575621"/>
                      </a:ext>
                    </a:extLst>
                  </a:tr>
                  <a:tr h="364483">
                    <a:tc>
                      <a:txBody>
                        <a:bodyPr/>
                        <a:lstStyle/>
                        <a:p>
                          <a:endParaRPr lang="ja-JP"/>
                        </a:p>
                      </a:txBody>
                      <a:tcPr marL="51435" marR="51435" marT="25718" marB="25718">
                        <a:blipFill rotWithShape="0">
                          <a:blip r:embed="rId3"/>
                          <a:stretch>
                            <a:fillRect l="-133" t="-510000" r="-100266" b="-5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372481972"/>
                      </a:ext>
                    </a:extLst>
                  </a:tr>
                  <a:tr h="364483">
                    <a:tc>
                      <a:txBody>
                        <a:bodyPr/>
                        <a:lstStyle/>
                        <a:p>
                          <a:endParaRPr lang="ja-JP"/>
                        </a:p>
                      </a:txBody>
                      <a:tcPr marL="51435" marR="51435" marT="25718" marB="25718">
                        <a:blipFill rotWithShape="0">
                          <a:blip r:embed="rId3"/>
                          <a:stretch>
                            <a:fillRect l="-133" t="-610000" r="-100266" b="-4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528291233"/>
                      </a:ext>
                    </a:extLst>
                  </a:tr>
                  <a:tr h="662018">
                    <a:tc>
                      <a:txBody>
                        <a:bodyPr/>
                        <a:lstStyle/>
                        <a:p>
                          <a:endParaRPr lang="ja-JP"/>
                        </a:p>
                      </a:txBody>
                      <a:tcPr marL="51435" marR="51435" marT="25718" marB="25718">
                        <a:blipFill rotWithShape="0">
                          <a:blip r:embed="rId3"/>
                          <a:stretch>
                            <a:fillRect l="-133" t="-394444" r="-100266" b="-129630"/>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752696628"/>
                      </a:ext>
                    </a:extLst>
                  </a:tr>
                  <a:tr h="364483">
                    <a:tc>
                      <a:txBody>
                        <a:bodyPr/>
                        <a:lstStyle/>
                        <a:p>
                          <a:endParaRPr lang="ja-JP"/>
                        </a:p>
                      </a:txBody>
                      <a:tcPr marL="51435" marR="51435" marT="25718" marB="25718">
                        <a:blipFill rotWithShape="0">
                          <a:blip r:embed="rId3"/>
                          <a:stretch>
                            <a:fillRect l="-133" t="-890000" r="-100266" b="-1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101253240"/>
                      </a:ext>
                    </a:extLst>
                  </a:tr>
                  <a:tr h="364483">
                    <a:tc>
                      <a:txBody>
                        <a:bodyPr/>
                        <a:lstStyle/>
                        <a:p>
                          <a:endParaRPr lang="ja-JP"/>
                        </a:p>
                      </a:txBody>
                      <a:tcPr marL="51435" marR="51435" marT="25718" marB="25718">
                        <a:blipFill rotWithShape="0">
                          <a:blip r:embed="rId3"/>
                          <a:stretch>
                            <a:fillRect l="-133" t="-990000" r="-100266" b="-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867710360"/>
                      </a:ext>
                    </a:extLst>
                  </a:tr>
                </a:tbl>
              </a:graphicData>
            </a:graphic>
          </p:graphicFrame>
        </mc:Fallback>
      </mc:AlternateContent>
    </p:spTree>
    <p:extLst>
      <p:ext uri="{BB962C8B-B14F-4D97-AF65-F5344CB8AC3E}">
        <p14:creationId xmlns:p14="http://schemas.microsoft.com/office/powerpoint/2010/main" val="96572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目標値変更実験（サンプリング周期比較）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xmlns="" val="1475900675"/>
                        </a:ext>
                      </a:extLst>
                    </a:gridCol>
                    <a:gridCol w="2279364">
                      <a:extLst>
                        <a:ext uri="{9D8B030D-6E8A-4147-A177-3AD203B41FA5}">
                          <a16:colId xmlns:a16="http://schemas.microsoft.com/office/drawing/2014/main" xmlns="" val="196036611"/>
                        </a:ext>
                      </a:extLst>
                    </a:gridCol>
                    <a:gridCol w="2279364">
                      <a:extLst>
                        <a:ext uri="{9D8B030D-6E8A-4147-A177-3AD203B41FA5}">
                          <a16:colId xmlns:a16="http://schemas.microsoft.com/office/drawing/2014/main" xmlns="" val="3383420219"/>
                        </a:ext>
                      </a:extLst>
                    </a:gridCol>
                    <a:gridCol w="2279364">
                      <a:extLst>
                        <a:ext uri="{9D8B030D-6E8A-4147-A177-3AD203B41FA5}">
                          <a16:colId xmlns:a16="http://schemas.microsoft.com/office/drawing/2014/main" xmlns=""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−30,0),(−30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xmlns="" val="3036486120"/>
                      </a:ext>
                    </a:extLst>
                  </a:tr>
                  <a:tr h="582083">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FF00"/>
                                    </a:solidFill>
                                    <a:latin typeface="Cambria Math" panose="02040503050406030204" pitchFamily="18" charset="0"/>
                                  </a:rPr>
                                  <m:t>𝑑𝑖𝑎𝑔</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b="0" i="1" dirty="0" smtClean="0">
                                    <a:solidFill>
                                      <a:srgbClr val="00FF00"/>
                                    </a:solidFill>
                                    <a:latin typeface="Cambria Math" panose="02040503050406030204" pitchFamily="18" charset="0"/>
                                  </a:rPr>
                                  <m:t>5</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i="1" dirty="0" smtClean="0">
                                    <a:solidFill>
                                      <a:srgbClr val="00FF00"/>
                                    </a:solidFill>
                                    <a:latin typeface="Cambria Math" panose="02040503050406030204" pitchFamily="18" charset="0"/>
                                  </a:rPr>
                                  <m:t>5,1,1)</m:t>
                                </m:r>
                              </m:oMath>
                            </m:oMathPara>
                          </a14:m>
                          <a:endParaRPr kumimoji="1" lang="ja-JP" altLang="en-US" sz="2000" dirty="0" smtClean="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FF00"/>
                                    </a:solidFill>
                                    <a:latin typeface="Cambria Math" panose="02040503050406030204" pitchFamily="18" charset="0"/>
                                  </a:rPr>
                                  <m:t>((−30,0),(−30,0))’</m:t>
                                </m:r>
                              </m:oMath>
                            </m:oMathPara>
                          </a14:m>
                          <a:endParaRPr kumimoji="1" lang="ja-JP" altLang="en-US" sz="2000" b="0" dirty="0" smtClean="0">
                            <a:solidFill>
                              <a:srgbClr val="00FF00"/>
                            </a:solidFill>
                          </a:endParaRPr>
                        </a:p>
                        <a:p>
                          <a:endParaRPr kumimoji="1" lang="ja-JP" altLang="en-US"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FF00"/>
                                    </a:solidFill>
                                    <a:latin typeface="Cambria Math" panose="02040503050406030204" pitchFamily="18" charset="0"/>
                                  </a:rPr>
                                  <m:t>𝟎</m:t>
                                </m:r>
                                <m:r>
                                  <a:rPr kumimoji="1" lang="en-US" altLang="ja-JP" sz="2400" b="1" i="1" dirty="0" smtClean="0">
                                    <a:solidFill>
                                      <a:srgbClr val="00FF00"/>
                                    </a:solidFill>
                                    <a:latin typeface="Cambria Math" panose="02040503050406030204" pitchFamily="18" charset="0"/>
                                  </a:rPr>
                                  <m:t>.</m:t>
                                </m:r>
                                <m:r>
                                  <a:rPr kumimoji="1" lang="en-US" altLang="ja-JP" sz="2400" b="1" i="1" dirty="0" smtClean="0">
                                    <a:solidFill>
                                      <a:srgbClr val="00FF00"/>
                                    </a:solidFill>
                                    <a:latin typeface="Cambria Math" panose="02040503050406030204" pitchFamily="18" charset="0"/>
                                  </a:rPr>
                                  <m:t>𝟎𝟏𝟎</m:t>
                                </m:r>
                              </m:oMath>
                            </m:oMathPara>
                          </a14:m>
                          <a:endParaRPr kumimoji="1" lang="ja-JP" altLang="en-US" sz="2400" b="1" dirty="0" smtClean="0">
                            <a:solidFill>
                              <a:srgbClr val="00FF00"/>
                            </a:solidFill>
                          </a:endParaRPr>
                        </a:p>
                        <a:p>
                          <a:endParaRPr kumimoji="1" lang="ja-JP" altLang="en-US" dirty="0">
                            <a:solidFill>
                              <a:srgbClr val="00FF00"/>
                            </a:solidFill>
                          </a:endParaRPr>
                        </a:p>
                      </a:txBody>
                      <a:tcPr>
                        <a:solidFill>
                          <a:schemeClr val="bg1"/>
                        </a:solidFill>
                      </a:tcPr>
                    </a:tc>
                    <a:extLst>
                      <a:ext uri="{0D108BD9-81ED-4DB2-BD59-A6C34878D82A}">
                        <a16:rowId xmlns:a16="http://schemas.microsoft.com/office/drawing/2014/main" xmlns="" val="234400556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036486120"/>
                      </a:ext>
                    </a:extLst>
                  </a:tr>
                  <a:tr h="731520">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endParaRPr lang="ja-JP"/>
                        </a:p>
                      </a:txBody>
                      <a:tcPr>
                        <a:blipFill>
                          <a:blip r:embed="rId3"/>
                          <a:stretch>
                            <a:fillRect l="-100535" t="-164167" r="-200535" b="-5833"/>
                          </a:stretch>
                        </a:blipFill>
                      </a:tcPr>
                    </a:tc>
                    <a:tc>
                      <a:txBody>
                        <a:bodyPr/>
                        <a:lstStyle/>
                        <a:p>
                          <a:endParaRPr lang="ja-JP"/>
                        </a:p>
                      </a:txBody>
                      <a:tcPr>
                        <a:blipFill>
                          <a:blip r:embed="rId3"/>
                          <a:stretch>
                            <a:fillRect l="-200535" t="-164167" r="-100535" b="-5833"/>
                          </a:stretch>
                        </a:blipFill>
                      </a:tcPr>
                    </a:tc>
                    <a:tc>
                      <a:txBody>
                        <a:bodyPr/>
                        <a:lstStyle/>
                        <a:p>
                          <a:endParaRPr lang="ja-JP"/>
                        </a:p>
                      </a:txBody>
                      <a:tcPr>
                        <a:blipFill>
                          <a:blip r:embed="rId3"/>
                          <a:stretch>
                            <a:fillRect l="-300535" t="-164167" r="-535" b="-5833"/>
                          </a:stretch>
                        </a:blipFill>
                      </a:tcPr>
                    </a:tc>
                    <a:extLst>
                      <a:ext uri="{0D108BD9-81ED-4DB2-BD59-A6C34878D82A}">
                        <a16:rowId xmlns:a16="http://schemas.microsoft.com/office/drawing/2014/main" val="2344005566"/>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20438"/>
            <a:ext cx="4573392" cy="3037562"/>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392" y="3908121"/>
            <a:ext cx="4570608" cy="2949137"/>
          </a:xfrm>
          <a:prstGeom prst="rect">
            <a:avLst/>
          </a:prstGeom>
        </p:spPr>
      </p:pic>
    </p:spTree>
    <p:extLst>
      <p:ext uri="{BB962C8B-B14F-4D97-AF65-F5344CB8AC3E}">
        <p14:creationId xmlns:p14="http://schemas.microsoft.com/office/powerpoint/2010/main" val="3265714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8" name="コンテンツ プレースホルダー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0609" y="3429000"/>
            <a:ext cx="4543391" cy="3429000"/>
          </a:xfr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43391" cy="3429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158728837"/>
                        </a:ext>
                      </a:extLst>
                    </a:gridCol>
                    <a:gridCol w="3048000">
                      <a:extLst>
                        <a:ext uri="{9D8B030D-6E8A-4147-A177-3AD203B41FA5}">
                          <a16:colId xmlns:a16="http://schemas.microsoft.com/office/drawing/2014/main" xmlns="" val="2555916349"/>
                        </a:ext>
                      </a:extLst>
                    </a:gridCol>
                    <a:gridCol w="3048000">
                      <a:extLst>
                        <a:ext uri="{9D8B030D-6E8A-4147-A177-3AD203B41FA5}">
                          <a16:colId xmlns:a16="http://schemas.microsoft.com/office/drawing/2014/main" xmlns=""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xmlns="" val="2036796388"/>
                      </a:ext>
                    </a:extLst>
                  </a:tr>
                  <a:tr h="640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6</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5</m:t>
                                </m:r>
                                <m:r>
                                  <a:rPr kumimoji="1" lang="en-US" altLang="ja-JP" sz="2000" i="1" dirty="0" smtClean="0">
                                    <a:solidFill>
                                      <a:srgbClr val="FF0000"/>
                                    </a:solidFill>
                                    <a:latin typeface="Cambria Math" panose="02040503050406030204" pitchFamily="18" charset="0"/>
                                  </a:rPr>
                                  <m:t>,1,1)</m:t>
                                </m:r>
                              </m:oMath>
                            </m:oMathPara>
                          </a14:m>
                          <a:endParaRPr kumimoji="1" lang="ja-JP" altLang="en-US" sz="2000" dirty="0" smtClean="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smtClean="0">
                            <a:solidFill>
                              <a:srgbClr val="FF0000"/>
                            </a:solidFill>
                          </a:endParaRPr>
                        </a:p>
                        <a:p>
                          <a:endParaRPr kumimoji="1" lang="ja-JP" altLang="en-US" sz="20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smtClean="0">
                            <a:solidFill>
                              <a:srgbClr val="FF0000"/>
                            </a:solidFill>
                          </a:endParaRPr>
                        </a:p>
                        <a:p>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xmlns="" val="988932312"/>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762000">
                    <a:tc>
                      <a:txBody>
                        <a:bodyPr/>
                        <a:lstStyle/>
                        <a:p>
                          <a:endParaRPr lang="ja-JP"/>
                        </a:p>
                      </a:txBody>
                      <a:tcPr>
                        <a:blipFill>
                          <a:blip r:embed="rId4"/>
                          <a:stretch>
                            <a:fillRect l="-400" t="-80159" r="-200600" b="-1587"/>
                          </a:stretch>
                        </a:blipFill>
                      </a:tcPr>
                    </a:tc>
                    <a:tc>
                      <a:txBody>
                        <a:bodyPr/>
                        <a:lstStyle/>
                        <a:p>
                          <a:endParaRPr lang="ja-JP"/>
                        </a:p>
                      </a:txBody>
                      <a:tcPr>
                        <a:blipFill>
                          <a:blip r:embed="rId4"/>
                          <a:stretch>
                            <a:fillRect l="-100400" t="-80159" r="-100600" b="-1587"/>
                          </a:stretch>
                        </a:blipFill>
                      </a:tcPr>
                    </a:tc>
                    <a:tc>
                      <a:txBody>
                        <a:bodyPr/>
                        <a:lstStyle/>
                        <a:p>
                          <a:endParaRPr lang="ja-JP"/>
                        </a:p>
                      </a:txBody>
                      <a:tcPr>
                        <a:blipFill>
                          <a:blip r:embed="rId4"/>
                          <a:stretch>
                            <a:fillRect l="-200400" t="-80159" r="-600" b="-1587"/>
                          </a:stretch>
                        </a:blipFill>
                      </a:tcPr>
                    </a:tc>
                    <a:extLst>
                      <a:ext uri="{0D108BD9-81ED-4DB2-BD59-A6C34878D82A}">
                        <a16:rowId xmlns:a16="http://schemas.microsoft.com/office/drawing/2014/main" val="988932312"/>
                      </a:ext>
                    </a:extLst>
                  </a:tr>
                </a:tbl>
              </a:graphicData>
            </a:graphic>
          </p:graphicFrame>
        </mc:Fallback>
      </mc:AlternateContent>
    </p:spTree>
    <p:extLst>
      <p:ext uri="{BB962C8B-B14F-4D97-AF65-F5344CB8AC3E}">
        <p14:creationId xmlns:p14="http://schemas.microsoft.com/office/powerpoint/2010/main" val="2052850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目標値変更実験（動画）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325563"/>
            <a:ext cx="9144000" cy="5151437"/>
          </a:xfrm>
        </p:spPr>
      </p:pic>
    </p:spTree>
    <p:extLst>
      <p:ext uri="{BB962C8B-B14F-4D97-AF65-F5344CB8AC3E}">
        <p14:creationId xmlns:p14="http://schemas.microsoft.com/office/powerpoint/2010/main" val="179940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84103"/>
            <a:ext cx="4572000" cy="2973897"/>
          </a:xfr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36" y="3884103"/>
            <a:ext cx="4566664" cy="2973897"/>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1257986234"/>
                        </a:ext>
                      </a:extLst>
                    </a:gridCol>
                    <a:gridCol w="3048000">
                      <a:extLst>
                        <a:ext uri="{9D8B030D-6E8A-4147-A177-3AD203B41FA5}">
                          <a16:colId xmlns:a16="http://schemas.microsoft.com/office/drawing/2014/main" xmlns="" val="1644629119"/>
                        </a:ext>
                      </a:extLst>
                    </a:gridCol>
                    <a:gridCol w="3048000">
                      <a:extLst>
                        <a:ext uri="{9D8B030D-6E8A-4147-A177-3AD203B41FA5}">
                          <a16:colId xmlns:a16="http://schemas.microsoft.com/office/drawing/2014/main" xmlns="" val="3052407329"/>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xmlns=""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xmlns=""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xmlns=""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xmlns="" val="152797536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endParaRPr lang="ja-JP"/>
                        </a:p>
                      </a:txBody>
                      <a:tcPr>
                        <a:blipFill>
                          <a:blip r:embed="rId5"/>
                          <a:stretch>
                            <a:fillRect l="-100400" t="-1042" r="-100600" b="-332292"/>
                          </a:stretch>
                        </a:blipFill>
                      </a:tcPr>
                    </a:tc>
                    <a:tc>
                      <a:txBody>
                        <a:bodyPr/>
                        <a:lstStyle/>
                        <a:p>
                          <a:endParaRPr lang="ja-JP"/>
                        </a:p>
                      </a:txBody>
                      <a:tcPr>
                        <a:blipFill>
                          <a:blip r:embed="rId5"/>
                          <a:stretch>
                            <a:fillRect l="-200400" t="-1042" r="-600" b="-332292"/>
                          </a:stretch>
                        </a:blipFill>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400" t="-101042" r="-100600" b="-232292"/>
                          </a:stretch>
                        </a:blipFill>
                      </a:tcPr>
                    </a:tc>
                    <a:tc>
                      <a:txBody>
                        <a:bodyPr/>
                        <a:lstStyle/>
                        <a:p>
                          <a:endParaRPr lang="ja-JP"/>
                        </a:p>
                      </a:txBody>
                      <a:tcPr>
                        <a:blipFill>
                          <a:blip r:embed="rId5"/>
                          <a:stretch>
                            <a:fillRect l="-200400" t="-101042" r="-600" b="-232292"/>
                          </a:stretch>
                        </a:blip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400" t="-203158" r="-100600" b="-134737"/>
                          </a:stretch>
                        </a:blipFill>
                      </a:tcPr>
                    </a:tc>
                    <a:tc>
                      <a:txBody>
                        <a:bodyPr/>
                        <a:lstStyle/>
                        <a:p>
                          <a:endParaRPr lang="ja-JP"/>
                        </a:p>
                      </a:txBody>
                      <a:tcPr>
                        <a:blipFill>
                          <a:blip r:embed="rId5"/>
                          <a:stretch>
                            <a:fillRect l="-200400" t="-203158" r="-600" b="-134737"/>
                          </a:stretch>
                        </a:blip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5"/>
                          <a:stretch>
                            <a:fillRect l="-100400" t="-300000" r="-100600" b="-33333"/>
                          </a:stretch>
                        </a:blipFill>
                      </a:tcPr>
                    </a:tc>
                    <a:tc>
                      <a:txBody>
                        <a:bodyPr/>
                        <a:lstStyle/>
                        <a:p>
                          <a:endParaRPr lang="ja-JP"/>
                        </a:p>
                      </a:txBody>
                      <a:tcPr>
                        <a:blipFill>
                          <a:blip r:embed="rId5"/>
                          <a:stretch>
                            <a:fillRect l="-200400" t="-300000" r="-600" b="-33333"/>
                          </a:stretch>
                        </a:blipFill>
                      </a:tcPr>
                    </a:tc>
                    <a:extLst>
                      <a:ext uri="{0D108BD9-81ED-4DB2-BD59-A6C34878D82A}">
                        <a16:rowId xmlns:a16="http://schemas.microsoft.com/office/drawing/2014/main" val="1527975363"/>
                      </a:ext>
                    </a:extLst>
                  </a:tr>
                </a:tbl>
              </a:graphicData>
            </a:graphic>
          </p:graphicFrame>
        </mc:Fallback>
      </mc:AlternateContent>
    </p:spTree>
    <p:extLst>
      <p:ext uri="{BB962C8B-B14F-4D97-AF65-F5344CB8AC3E}">
        <p14:creationId xmlns:p14="http://schemas.microsoft.com/office/powerpoint/2010/main" val="484036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2812870577"/>
                        </a:ext>
                      </a:extLst>
                    </a:gridCol>
                    <a:gridCol w="3048000">
                      <a:extLst>
                        <a:ext uri="{9D8B030D-6E8A-4147-A177-3AD203B41FA5}">
                          <a16:colId xmlns:a16="http://schemas.microsoft.com/office/drawing/2014/main" xmlns="" val="3518170749"/>
                        </a:ext>
                      </a:extLst>
                    </a:gridCol>
                    <a:gridCol w="3048000">
                      <a:extLst>
                        <a:ext uri="{9D8B030D-6E8A-4147-A177-3AD203B41FA5}">
                          <a16:colId xmlns:a16="http://schemas.microsoft.com/office/drawing/2014/main" xmlns=""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xmlns=""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3</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xmlns=""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96905" cy="304270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05" y="3815293"/>
            <a:ext cx="4572000" cy="3042708"/>
          </a:xfrm>
          <a:prstGeom prst="rect">
            <a:avLst/>
          </a:prstGeom>
        </p:spPr>
      </p:pic>
    </p:spTree>
    <p:extLst>
      <p:ext uri="{BB962C8B-B14F-4D97-AF65-F5344CB8AC3E}">
        <p14:creationId xmlns:p14="http://schemas.microsoft.com/office/powerpoint/2010/main" val="1366104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2812870577"/>
                        </a:ext>
                      </a:extLst>
                    </a:gridCol>
                    <a:gridCol w="3048000">
                      <a:extLst>
                        <a:ext uri="{9D8B030D-6E8A-4147-A177-3AD203B41FA5}">
                          <a16:colId xmlns:a16="http://schemas.microsoft.com/office/drawing/2014/main" xmlns="" val="3518170749"/>
                        </a:ext>
                      </a:extLst>
                    </a:gridCol>
                    <a:gridCol w="3048000">
                      <a:extLst>
                        <a:ext uri="{9D8B030D-6E8A-4147-A177-3AD203B41FA5}">
                          <a16:colId xmlns:a16="http://schemas.microsoft.com/office/drawing/2014/main" xmlns=""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xmlns=""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4</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xmlns=""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42263" cy="29634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40" y="3594970"/>
            <a:ext cx="4690960" cy="3263030"/>
          </a:xfrm>
          <a:prstGeom prst="rect">
            <a:avLst/>
          </a:prstGeom>
        </p:spPr>
      </p:pic>
    </p:spTree>
    <p:extLst>
      <p:ext uri="{BB962C8B-B14F-4D97-AF65-F5344CB8AC3E}">
        <p14:creationId xmlns:p14="http://schemas.microsoft.com/office/powerpoint/2010/main" val="3541397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15" y="3815292"/>
            <a:ext cx="4514485" cy="296917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815292"/>
            <a:ext cx="4572000" cy="3042708"/>
          </a:xfrm>
          <a:prstGeom prst="rect">
            <a:avLst/>
          </a:prstGeom>
        </p:spPr>
      </p:pic>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xmlns="" val="2812870577"/>
                        </a:ext>
                      </a:extLst>
                    </a:gridCol>
                    <a:gridCol w="3048000">
                      <a:extLst>
                        <a:ext uri="{9D8B030D-6E8A-4147-A177-3AD203B41FA5}">
                          <a16:colId xmlns:a16="http://schemas.microsoft.com/office/drawing/2014/main" xmlns="" val="3518170749"/>
                        </a:ext>
                      </a:extLst>
                    </a:gridCol>
                    <a:gridCol w="3048000">
                      <a:extLst>
                        <a:ext uri="{9D8B030D-6E8A-4147-A177-3AD203B41FA5}">
                          <a16:colId xmlns:a16="http://schemas.microsoft.com/office/drawing/2014/main" xmlns=""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xmlns=""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𝟓</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xmlns=""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847243397"/>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133333"/>
                          </a:stretch>
                        </a:blipFill>
                      </a:tcPr>
                    </a:tc>
                    <a:tc>
                      <a:txBody>
                        <a:bodyPr/>
                        <a:lstStyle/>
                        <a:p>
                          <a:endParaRPr lang="ja-JP"/>
                        </a:p>
                      </a:txBody>
                      <a:tcPr>
                        <a:blipFill>
                          <a:blip r:embed="rId4"/>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33333"/>
                          </a:stretch>
                        </a:blipFill>
                      </a:tcPr>
                    </a:tc>
                    <a:tc>
                      <a:txBody>
                        <a:bodyPr/>
                        <a:lstStyle/>
                        <a:p>
                          <a:endParaRPr lang="ja-JP"/>
                        </a:p>
                      </a:txBody>
                      <a:tcPr>
                        <a:blipFill>
                          <a:blip r:embed="rId4"/>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spTree>
    <p:extLst>
      <p:ext uri="{BB962C8B-B14F-4D97-AF65-F5344CB8AC3E}">
        <p14:creationId xmlns:p14="http://schemas.microsoft.com/office/powerpoint/2010/main" val="4272460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7866" y="1384830"/>
            <a:ext cx="3048425" cy="5410955"/>
          </a:xfrm>
        </p:spPr>
      </p:pic>
    </p:spTree>
    <p:extLst>
      <p:ext uri="{BB962C8B-B14F-4D97-AF65-F5344CB8AC3E}">
        <p14:creationId xmlns:p14="http://schemas.microsoft.com/office/powerpoint/2010/main" val="1745651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b="1" dirty="0" smtClean="0"/>
              <a:t>重み行列</a:t>
            </a:r>
            <a:endParaRPr kumimoji="1" lang="en-US" altLang="ja-JP" b="1" dirty="0" smtClean="0"/>
          </a:p>
          <a:p>
            <a:pPr marL="0" indent="0">
              <a:buNone/>
            </a:pPr>
            <a:r>
              <a:rPr lang="ja-JP" altLang="en-US" dirty="0" smtClean="0"/>
              <a:t>→応答を良くしたい成分を大きくすれば応答がよくなる</a:t>
            </a:r>
            <a:endParaRPr lang="en-US" altLang="ja-JP" dirty="0"/>
          </a:p>
          <a:p>
            <a:r>
              <a:rPr kumimoji="1" lang="ja-JP" altLang="en-US" b="1" dirty="0" smtClean="0"/>
              <a:t>オブザーバの極</a:t>
            </a:r>
            <a:endParaRPr kumimoji="1" lang="en-US" altLang="ja-JP" b="1" dirty="0" smtClean="0"/>
          </a:p>
          <a:p>
            <a:pPr marL="0" indent="0">
              <a:buNone/>
            </a:pPr>
            <a:r>
              <a:rPr lang="ja-JP" altLang="en-US" dirty="0" smtClean="0"/>
              <a:t>→虚軸に近いほど応答がよくなる</a:t>
            </a:r>
            <a:endParaRPr kumimoji="1" lang="en-US" altLang="ja-JP" dirty="0" smtClean="0"/>
          </a:p>
          <a:p>
            <a:r>
              <a:rPr kumimoji="1" lang="ja-JP" altLang="en-US" b="1" dirty="0" smtClean="0"/>
              <a:t>サンプリング周期</a:t>
            </a:r>
            <a:endParaRPr kumimoji="1" lang="en-US" altLang="ja-JP" b="1" dirty="0" smtClean="0"/>
          </a:p>
          <a:p>
            <a:pPr marL="0" indent="0">
              <a:buNone/>
            </a:pPr>
            <a:r>
              <a:rPr lang="ja-JP" altLang="en-US" dirty="0" smtClean="0"/>
              <a:t>→周期が短いほど応答がよくなる</a:t>
            </a:r>
            <a:endParaRPr lang="en-US" altLang="ja-JP" dirty="0" smtClean="0"/>
          </a:p>
          <a:p>
            <a:pPr marL="0" indent="0">
              <a:buNone/>
            </a:pPr>
            <a:endParaRPr kumimoji="1" lang="en-US" altLang="ja-JP" dirty="0" smtClean="0"/>
          </a:p>
          <a:p>
            <a:r>
              <a:rPr kumimoji="1" lang="ja-JP" altLang="en-US" dirty="0" smtClean="0"/>
              <a:t>実験目的である、安定化制御、目標値変更、振り上げ制御を達成することができた。</a:t>
            </a:r>
            <a:endParaRPr kumimoji="1" lang="en-US" altLang="ja-JP" dirty="0" smtClean="0"/>
          </a:p>
          <a:p>
            <a:r>
              <a:rPr lang="ja-JP" altLang="en-US" dirty="0" smtClean="0"/>
              <a:t>目標値変更に関しては、シミュレーション、実験共に同じ結果となった。</a:t>
            </a:r>
            <a:endParaRPr lang="en-US" altLang="ja-JP" dirty="0" smtClean="0"/>
          </a:p>
          <a:p>
            <a:r>
              <a:rPr kumimoji="1" lang="ja-JP" altLang="en-US" dirty="0" smtClean="0"/>
              <a:t>振り上げ制御に関しては、シミュレーションと実験が一致しなかった。</a:t>
            </a:r>
            <a:endParaRPr kumimoji="1" lang="ja-JP" altLang="en-US" dirty="0"/>
          </a:p>
        </p:txBody>
      </p:sp>
    </p:spTree>
    <p:extLst>
      <p:ext uri="{BB962C8B-B14F-4D97-AF65-F5344CB8AC3E}">
        <p14:creationId xmlns:p14="http://schemas.microsoft.com/office/powerpoint/2010/main" val="2602566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3309070801"/>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 val="2807294428"/>
                        </a:ext>
                      </a:extLst>
                    </a:gridCol>
                    <a:gridCol w="4572001">
                      <a:extLst>
                        <a:ext uri="{9D8B030D-6E8A-4147-A177-3AD203B41FA5}">
                          <a16:colId xmlns:a16="http://schemas.microsoft.com/office/drawing/2014/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xmlns=""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 val="2528291233"/>
                      </a:ext>
                    </a:extLst>
                  </a:tr>
                  <a:tr h="662017">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b="0" i="0" dirty="0" smtClean="0">
                                  <a:latin typeface="Cambria Math" panose="02040503050406030204" pitchFamily="18" charset="0"/>
                                </a:rPr>
                                <m:t>rad</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 val="3867710360"/>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3309070801"/>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a14="http://schemas.microsoft.com/office/drawing/2010/main" xmlns="" val="2807294428"/>
                        </a:ext>
                      </a:extLst>
                    </a:gridCol>
                    <a:gridCol w="4572001">
                      <a:extLst>
                        <a:ext uri="{9D8B030D-6E8A-4147-A177-3AD203B41FA5}">
                          <a16:colId xmlns:a16="http://schemas.microsoft.com/office/drawing/2014/main" xmlns:a14="http://schemas.microsoft.com/office/drawing/2010/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xmlns:a14="http://schemas.microsoft.com/office/drawing/2010/main" xmlns="" val="2407631616"/>
                      </a:ext>
                    </a:extLst>
                  </a:tr>
                  <a:tr h="364483">
                    <a:tc>
                      <a:txBody>
                        <a:bodyPr/>
                        <a:lstStyle/>
                        <a:p>
                          <a:endParaRPr lang="ja-JP"/>
                        </a:p>
                      </a:txBody>
                      <a:tcPr marL="51435" marR="51435" marT="25718" marB="25718">
                        <a:blipFill rotWithShape="0">
                          <a:blip r:embed="rId3"/>
                          <a:stretch>
                            <a:fillRect l="-133" t="-111667" r="-100266" b="-9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127931767"/>
                      </a:ext>
                    </a:extLst>
                  </a:tr>
                  <a:tr h="364483">
                    <a:tc>
                      <a:txBody>
                        <a:bodyPr/>
                        <a:lstStyle/>
                        <a:p>
                          <a:endParaRPr lang="ja-JP"/>
                        </a:p>
                      </a:txBody>
                      <a:tcPr marL="51435" marR="51435" marT="25718" marB="25718">
                        <a:blipFill rotWithShape="0">
                          <a:blip r:embed="rId3"/>
                          <a:stretch>
                            <a:fillRect l="-133" t="-211667" r="-100266" b="-8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a14="http://schemas.microsoft.com/office/drawing/2010/main" xmlns="" val="1660236730"/>
                      </a:ext>
                    </a:extLst>
                  </a:tr>
                  <a:tr h="364483">
                    <a:tc>
                      <a:txBody>
                        <a:bodyPr/>
                        <a:lstStyle/>
                        <a:p>
                          <a:endParaRPr lang="ja-JP"/>
                        </a:p>
                      </a:txBody>
                      <a:tcPr marL="51435" marR="51435" marT="25718" marB="25718">
                        <a:blipFill rotWithShape="0">
                          <a:blip r:embed="rId3"/>
                          <a:stretch>
                            <a:fillRect l="-133" t="-311667" r="-100266" b="-7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64144453"/>
                      </a:ext>
                    </a:extLst>
                  </a:tr>
                  <a:tr h="364483">
                    <a:tc>
                      <a:txBody>
                        <a:bodyPr/>
                        <a:lstStyle/>
                        <a:p>
                          <a:endParaRPr lang="ja-JP"/>
                        </a:p>
                      </a:txBody>
                      <a:tcPr marL="51435" marR="51435" marT="25718" marB="25718">
                        <a:blipFill rotWithShape="0">
                          <a:blip r:embed="rId3"/>
                          <a:stretch>
                            <a:fillRect l="-133" t="-411667" r="-100266" b="-6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a14="http://schemas.microsoft.com/office/drawing/2010/main" xmlns="" val="4041575621"/>
                      </a:ext>
                    </a:extLst>
                  </a:tr>
                  <a:tr h="364483">
                    <a:tc>
                      <a:txBody>
                        <a:bodyPr/>
                        <a:lstStyle/>
                        <a:p>
                          <a:endParaRPr lang="ja-JP"/>
                        </a:p>
                      </a:txBody>
                      <a:tcPr marL="51435" marR="51435" marT="25718" marB="25718">
                        <a:blipFill rotWithShape="0">
                          <a:blip r:embed="rId3"/>
                          <a:stretch>
                            <a:fillRect l="-133" t="-520339" r="-100266" b="-522034"/>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372481972"/>
                      </a:ext>
                    </a:extLst>
                  </a:tr>
                  <a:tr h="364483">
                    <a:tc>
                      <a:txBody>
                        <a:bodyPr/>
                        <a:lstStyle/>
                        <a:p>
                          <a:endParaRPr lang="ja-JP"/>
                        </a:p>
                      </a:txBody>
                      <a:tcPr marL="51435" marR="51435" marT="25718" marB="25718">
                        <a:blipFill rotWithShape="0">
                          <a:blip r:embed="rId3"/>
                          <a:stretch>
                            <a:fillRect l="-133" t="-610000" r="-100266" b="-4133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a14="http://schemas.microsoft.com/office/drawing/2010/main" xmlns="" val="2528291233"/>
                      </a:ext>
                    </a:extLst>
                  </a:tr>
                  <a:tr h="662017">
                    <a:tc>
                      <a:txBody>
                        <a:bodyPr/>
                        <a:lstStyle/>
                        <a:p>
                          <a:endParaRPr lang="ja-JP"/>
                        </a:p>
                      </a:txBody>
                      <a:tcPr marL="51435" marR="51435" marT="25718" marB="25718">
                        <a:blipFill rotWithShape="0">
                          <a:blip r:embed="rId3"/>
                          <a:stretch>
                            <a:fillRect l="-133" t="-390826" r="-100266" b="-12752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752696628"/>
                      </a:ext>
                    </a:extLst>
                  </a:tr>
                  <a:tr h="364483">
                    <a:tc>
                      <a:txBody>
                        <a:bodyPr/>
                        <a:lstStyle/>
                        <a:p>
                          <a:endParaRPr lang="ja-JP"/>
                        </a:p>
                      </a:txBody>
                      <a:tcPr marL="51435" marR="51435" marT="25718" marB="25718">
                        <a:blipFill rotWithShape="0">
                          <a:blip r:embed="rId3"/>
                          <a:stretch>
                            <a:fillRect l="-133" t="-891667" r="-100266" b="-13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101253240"/>
                      </a:ext>
                    </a:extLst>
                  </a:tr>
                  <a:tr h="364483">
                    <a:tc>
                      <a:txBody>
                        <a:bodyPr/>
                        <a:lstStyle/>
                        <a:p>
                          <a:endParaRPr lang="ja-JP"/>
                        </a:p>
                      </a:txBody>
                      <a:tcPr marL="51435" marR="51435" marT="25718" marB="25718">
                        <a:blipFill rotWithShape="0">
                          <a:blip r:embed="rId3"/>
                          <a:stretch>
                            <a:fillRect l="-133" t="-991667" r="-100266" b="-3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xmlns:a14="http://schemas.microsoft.com/office/drawing/2010/main" xmlns="" val="3867710360"/>
                      </a:ext>
                    </a:extLst>
                  </a:tr>
                </a:tbl>
              </a:graphicData>
            </a:graphic>
          </p:graphicFrame>
        </mc:Fallback>
      </mc:AlternateContent>
    </p:spTree>
    <p:extLst>
      <p:ext uri="{BB962C8B-B14F-4D97-AF65-F5344CB8AC3E}">
        <p14:creationId xmlns:p14="http://schemas.microsoft.com/office/powerpoint/2010/main" val="193266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l</a:t>
            </a:r>
            <a:r>
              <a:rPr kumimoji="1" lang="ja-JP" altLang="en-US" dirty="0" smtClean="0"/>
              <a:t>の測定</a:t>
            </a:r>
            <a:endParaRPr kumimoji="1" lang="ja-JP" altLang="en-US" dirty="0"/>
          </a:p>
        </p:txBody>
      </p:sp>
      <p:sp>
        <p:nvSpPr>
          <p:cNvPr id="7" name="コンテンツ プレースホルダー 6"/>
          <p:cNvSpPr>
            <a:spLocks noGrp="1"/>
          </p:cNvSpPr>
          <p:nvPr>
            <p:ph idx="1"/>
          </p:nvPr>
        </p:nvSpPr>
        <p:spPr>
          <a:xfrm>
            <a:off x="0" y="1325562"/>
            <a:ext cx="9144000" cy="5532437"/>
          </a:xfrm>
        </p:spPr>
        <p:txBody>
          <a:bodyPr>
            <a:normAutofit lnSpcReduction="10000"/>
          </a:bodyPr>
          <a:lstStyle/>
          <a:p>
            <a:r>
              <a:rPr lang="ja-JP" altLang="en-US" dirty="0" smtClean="0"/>
              <a:t>倒立振子から振子を取り外しはか</a:t>
            </a:r>
            <a:r>
              <a:rPr lang="ja-JP" altLang="en-US" dirty="0"/>
              <a:t>り</a:t>
            </a:r>
            <a:r>
              <a:rPr lang="ja-JP" altLang="en-US" dirty="0" smtClean="0"/>
              <a:t>で振子の質量</a:t>
            </a:r>
            <a:r>
              <a:rPr lang="en-US" altLang="ja-JP" dirty="0" smtClean="0"/>
              <a:t>m</a:t>
            </a:r>
            <a:r>
              <a:rPr lang="ja-JP" altLang="en-US" dirty="0" smtClean="0"/>
              <a:t>を測定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振子を指の上でバランスさせて</a:t>
            </a:r>
            <a:endParaRPr lang="en-US" altLang="ja-JP" dirty="0"/>
          </a:p>
          <a:p>
            <a:pPr marL="0" indent="0">
              <a:buNone/>
            </a:pPr>
            <a:r>
              <a:rPr lang="ja-JP" altLang="en-US" dirty="0" smtClean="0"/>
              <a:t>　重心</a:t>
            </a:r>
            <a:r>
              <a:rPr lang="ja-JP" altLang="en-US" dirty="0"/>
              <a:t>の位置を</a:t>
            </a:r>
            <a:r>
              <a:rPr lang="ja-JP" altLang="en-US" dirty="0" smtClean="0"/>
              <a:t>定め、</a:t>
            </a:r>
            <a:r>
              <a:rPr lang="ja-JP" altLang="en-US" dirty="0" err="1" smtClean="0"/>
              <a:t>ｌ</a:t>
            </a:r>
            <a:r>
              <a:rPr lang="ja-JP" altLang="en-US" dirty="0" smtClean="0"/>
              <a:t>を測定</a:t>
            </a:r>
            <a:endParaRPr kumimoji="1" lang="ja-JP" altLang="en-US"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7138" t="5114" r="23942" b="8676"/>
          <a:stretch/>
        </p:blipFill>
        <p:spPr>
          <a:xfrm rot="5400000">
            <a:off x="2013751" y="1658726"/>
            <a:ext cx="2312236" cy="385645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947" t="13335" r="16879" b="6666"/>
          <a:stretch/>
        </p:blipFill>
        <p:spPr>
          <a:xfrm>
            <a:off x="5408113" y="2324068"/>
            <a:ext cx="2019822" cy="2756019"/>
          </a:xfrm>
          <a:prstGeom prst="rect">
            <a:avLst/>
          </a:prstGeom>
        </p:spPr>
      </p:pic>
    </p:spTree>
    <p:extLst>
      <p:ext uri="{BB962C8B-B14F-4D97-AF65-F5344CB8AC3E}">
        <p14:creationId xmlns:p14="http://schemas.microsoft.com/office/powerpoint/2010/main" val="3132994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a</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p:txBody>
              <a:bodyPr/>
              <a:lstStyle/>
              <a:p>
                <a:r>
                  <a:rPr lang="ja-JP" altLang="en-US" dirty="0" smtClean="0"/>
                  <a:t>モータに一定電圧を加え、ばねばかりで台車を引く</a:t>
                </a:r>
                <a:endParaRPr lang="en-US" altLang="ja-JP" dirty="0"/>
              </a:p>
              <a:p>
                <a:r>
                  <a:rPr lang="ja-JP" altLang="en-US" dirty="0" smtClean="0"/>
                  <a:t>台車</a:t>
                </a:r>
                <a:r>
                  <a:rPr lang="ja-JP" altLang="en-US" dirty="0"/>
                  <a:t>が正の</a:t>
                </a:r>
                <a:r>
                  <a:rPr lang="ja-JP" altLang="en-US" dirty="0" smtClean="0"/>
                  <a:t>方向、負の方向に</a:t>
                </a:r>
                <a:r>
                  <a:rPr lang="ja-JP" altLang="en-US" dirty="0"/>
                  <a:t>動き出すときの</a:t>
                </a:r>
                <a:r>
                  <a:rPr lang="ja-JP" altLang="en-US" dirty="0" smtClean="0"/>
                  <a:t>力を</a:t>
                </a:r>
                <a14:m>
                  <m:oMath xmlns:m="http://schemas.openxmlformats.org/officeDocument/2006/math">
                    <m:r>
                      <a:rPr lang="ja-JP" altLang="en-US" i="1" dirty="0" smtClean="0">
                        <a:latin typeface="Cambria Math" panose="02040503050406030204" pitchFamily="18" charset="0"/>
                      </a:rPr>
                      <m:t>それぞれ</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𝑚𝑎𝑥</m:t>
                        </m:r>
                      </m:sub>
                    </m:sSub>
                    <m:r>
                      <a:rPr lang="en-US" altLang="ja-JP" b="0" i="1" dirty="0" smtClean="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𝑚𝑖𝑛</m:t>
                        </m:r>
                      </m:sub>
                    </m:sSub>
                  </m:oMath>
                </a14:m>
                <a:endParaRPr lang="en-US" altLang="ja-JP" dirty="0"/>
              </a:p>
              <a:p>
                <a:r>
                  <a:rPr lang="en-US" altLang="ja-JP" dirty="0" smtClean="0"/>
                  <a:t>2</a:t>
                </a:r>
                <a:r>
                  <a:rPr lang="ja-JP" altLang="en-US" dirty="0"/>
                  <a:t>力の関係をいくつかの電圧について調べ、最小</a:t>
                </a:r>
                <a:r>
                  <a:rPr lang="en-US" altLang="ja-JP" dirty="0"/>
                  <a:t>2</a:t>
                </a:r>
                <a:r>
                  <a:rPr lang="ja-JP" altLang="en-US" dirty="0"/>
                  <a:t>乗法によって</a:t>
                </a:r>
                <a:r>
                  <a:rPr lang="en-US" altLang="ja-JP" dirty="0"/>
                  <a:t>1</a:t>
                </a:r>
                <a:r>
                  <a:rPr lang="ja-JP" altLang="en-US" dirty="0"/>
                  <a:t>次関数を求め、この傾き</a:t>
                </a:r>
                <a:r>
                  <a:rPr lang="ja-JP" altLang="en-US" dirty="0" smtClean="0"/>
                  <a:t>を</a:t>
                </a:r>
                <a:r>
                  <a:rPr lang="en-US" altLang="ja-JP" dirty="0" smtClean="0"/>
                  <a:t>a</a:t>
                </a:r>
                <a:endParaRPr lang="en-US" altLang="ja-JP" dirty="0"/>
              </a:p>
              <a:p>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750" y="3429001"/>
            <a:ext cx="6006200" cy="2438399"/>
          </a:xfrm>
          <a:prstGeom prst="rect">
            <a:avLst/>
          </a:prstGeom>
        </p:spPr>
      </p:pic>
      <p:sp>
        <p:nvSpPr>
          <p:cNvPr id="2" name="右矢印 1"/>
          <p:cNvSpPr/>
          <p:nvPr/>
        </p:nvSpPr>
        <p:spPr>
          <a:xfrm>
            <a:off x="3187700" y="3691732"/>
            <a:ext cx="1047750"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
        <p:nvSpPr>
          <p:cNvPr id="4" name="正方形/長方形 3"/>
          <p:cNvSpPr/>
          <p:nvPr/>
        </p:nvSpPr>
        <p:spPr>
          <a:xfrm>
            <a:off x="2663825" y="4468815"/>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正方形/長方形 7"/>
          <p:cNvSpPr/>
          <p:nvPr/>
        </p:nvSpPr>
        <p:spPr>
          <a:xfrm>
            <a:off x="2578100" y="5635626"/>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右矢印 5"/>
          <p:cNvSpPr/>
          <p:nvPr/>
        </p:nvSpPr>
        <p:spPr>
          <a:xfrm flipH="1">
            <a:off x="2092326" y="4833938"/>
            <a:ext cx="971549"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88574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振子を自由振動させることにより、</a:t>
                </a:r>
                <a:r>
                  <a:rPr lang="en-US" altLang="ja-JP" dirty="0" smtClean="0"/>
                  <a:t>J</a:t>
                </a:r>
                <a:r>
                  <a:rPr lang="ja-JP" altLang="en-US" dirty="0" smtClean="0"/>
                  <a:t>と</a:t>
                </a:r>
                <a:r>
                  <a:rPr lang="en-US" altLang="ja-JP" dirty="0" smtClean="0"/>
                  <a:t>c</a:t>
                </a:r>
                <a:r>
                  <a:rPr lang="ja-JP" altLang="en-US" dirty="0" smtClean="0"/>
                  <a:t>を</a:t>
                </a:r>
                <a:r>
                  <a:rPr lang="ja-JP" altLang="en-US" dirty="0"/>
                  <a:t>測定</a:t>
                </a:r>
                <a:r>
                  <a:rPr lang="ja-JP" altLang="en-US" dirty="0" smtClean="0"/>
                  <a:t>できる</a:t>
                </a:r>
                <a:endParaRPr lang="en-US" altLang="ja-JP" dirty="0"/>
              </a:p>
              <a:p>
                <a:r>
                  <a:rPr lang="ja-JP" altLang="en-US" dirty="0" smtClean="0"/>
                  <a:t>数式モデルは</a:t>
                </a:r>
                <a:endParaRPr lang="en-US" altLang="ja-JP" dirty="0"/>
              </a:p>
              <a:p>
                <a:endParaRPr lang="en-US" altLang="ja-JP" dirty="0" smtClean="0"/>
              </a:p>
              <a:p>
                <a:endParaRPr lang="en-US" altLang="ja-JP" dirty="0"/>
              </a:p>
              <a:p>
                <a14:m>
                  <m:oMath xmlns:m="http://schemas.openxmlformats.org/officeDocument/2006/math">
                    <m:r>
                      <a:rPr lang="en-US" altLang="ja-JP" b="0" i="1" smtClean="0">
                        <a:latin typeface="Cambria Math" panose="02040503050406030204" pitchFamily="18" charset="0"/>
                      </a:rPr>
                      <m:t>𝜃</m:t>
                    </m:r>
                    <m:r>
                      <a:rPr lang="ja-JP" altLang="en-US" i="1">
                        <a:latin typeface="Cambria Math" panose="02040503050406030204" pitchFamily="18" charset="0"/>
                      </a:rPr>
                      <m:t>を</m:t>
                    </m:r>
                  </m:oMath>
                </a14:m>
                <a:r>
                  <a:rPr lang="ja-JP" altLang="en-US" dirty="0" smtClean="0"/>
                  <a:t>微小範囲で考えると</a:t>
                </a:r>
                <a:endParaRPr lang="en-US" altLang="ja-JP" dirty="0" smtClean="0"/>
              </a:p>
              <a:p>
                <a:endParaRPr lang="en-US" altLang="ja-JP" dirty="0" smtClean="0"/>
              </a:p>
              <a:p>
                <a:pPr marL="0" indent="0">
                  <a:buNone/>
                </a:pPr>
                <a:r>
                  <a:rPr lang="en-US" altLang="ja-JP" dirty="0"/>
                  <a:t> </a:t>
                </a:r>
                <a:r>
                  <a:rPr lang="en-US" altLang="ja-JP" dirty="0" smtClean="0"/>
                  <a:t> </a:t>
                </a:r>
                <a:r>
                  <a:rPr lang="ja-JP" altLang="en-US" dirty="0" smtClean="0"/>
                  <a:t>ただし、</a:t>
                </a:r>
                <a:endParaRPr lang="en-US" altLang="ja-JP" dirty="0" smtClean="0"/>
              </a:p>
              <a:p>
                <a:pPr marL="0" indent="0">
                  <a:buNone/>
                </a:pPr>
                <a:r>
                  <a:rPr lang="en-US" altLang="ja-JP" dirty="0"/>
                  <a:t> </a:t>
                </a:r>
                <a:r>
                  <a:rPr lang="en-US" altLang="ja-JP" dirty="0" smtClean="0"/>
                  <a:t> </a:t>
                </a: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950" y="2592487"/>
            <a:ext cx="4300000" cy="785714"/>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092" y="3923924"/>
            <a:ext cx="3085715" cy="33571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101" y="4640203"/>
            <a:ext cx="5364286" cy="814286"/>
          </a:xfrm>
          <a:prstGeom prst="rect">
            <a:avLst/>
          </a:prstGeom>
        </p:spPr>
      </p:pic>
    </p:spTree>
    <p:extLst>
      <p:ext uri="{BB962C8B-B14F-4D97-AF65-F5344CB8AC3E}">
        <p14:creationId xmlns:p14="http://schemas.microsoft.com/office/powerpoint/2010/main" val="24939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この解は、</a:t>
                </a:r>
                <a14:m>
                  <m:oMath xmlns:m="http://schemas.openxmlformats.org/officeDocument/2006/math">
                    <m:r>
                      <a:rPr lang="en-US" altLang="ja-JP" b="0" i="1" smtClean="0">
                        <a:latin typeface="Cambria Math" panose="02040503050406030204" pitchFamily="18" charset="0"/>
                      </a:rPr>
                      <m:t>0&lt;</m:t>
                    </m:r>
                    <m:r>
                      <a:rPr lang="en-US" altLang="ja-JP" b="0" i="1" smtClean="0">
                        <a:latin typeface="Cambria Math" panose="02040503050406030204" pitchFamily="18" charset="0"/>
                      </a:rPr>
                      <m:t>𝜁</m:t>
                    </m:r>
                    <m:r>
                      <a:rPr lang="en-US" altLang="ja-JP" b="0" i="1" smtClean="0">
                        <a:latin typeface="Cambria Math" panose="02040503050406030204" pitchFamily="18" charset="0"/>
                      </a:rPr>
                      <m:t>&lt;1</m:t>
                    </m:r>
                  </m:oMath>
                </a14:m>
                <a:r>
                  <a:rPr lang="ja-JP" altLang="en-US" dirty="0" smtClean="0"/>
                  <a:t>のとき減衰振動となる</a:t>
                </a:r>
                <a:endParaRPr lang="en-US" altLang="ja-JP" dirty="0" smtClean="0"/>
              </a:p>
              <a:p>
                <a:endParaRPr lang="en-US" altLang="ja-JP" dirty="0" smtClean="0"/>
              </a:p>
              <a:p>
                <a:endParaRPr lang="en-US" altLang="ja-JP" dirty="0"/>
              </a:p>
              <a:p>
                <a:endParaRPr lang="en-US" altLang="ja-JP" dirty="0" smtClean="0"/>
              </a:p>
              <a:p>
                <a:r>
                  <a:rPr lang="ja-JP" altLang="en-US" dirty="0" smtClean="0"/>
                  <a:t>ただし、</a:t>
                </a:r>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209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43" y="2450104"/>
            <a:ext cx="6535715" cy="77142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092" y="4113108"/>
            <a:ext cx="2485715" cy="735714"/>
          </a:xfrm>
          <a:prstGeom prst="rect">
            <a:avLst/>
          </a:prstGeom>
        </p:spPr>
      </p:pic>
    </p:spTree>
    <p:extLst>
      <p:ext uri="{BB962C8B-B14F-4D97-AF65-F5344CB8AC3E}">
        <p14:creationId xmlns:p14="http://schemas.microsoft.com/office/powerpoint/2010/main" val="605195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TotalTime>
  <Words>2421</Words>
  <Application>Microsoft Office PowerPoint</Application>
  <PresentationFormat>画面に合わせる (4:3)</PresentationFormat>
  <Paragraphs>454</Paragraphs>
  <Slides>48</Slides>
  <Notes>24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ＭＳ Ｐゴシック</vt:lpstr>
      <vt:lpstr>游ゴシック</vt:lpstr>
      <vt:lpstr>游ゴシック Light</vt:lpstr>
      <vt:lpstr>Arial</vt:lpstr>
      <vt:lpstr>Calibri</vt:lpstr>
      <vt:lpstr>Calibri Light</vt:lpstr>
      <vt:lpstr>Cambria Math</vt:lpstr>
      <vt:lpstr>Office テーマ</vt:lpstr>
      <vt:lpstr>倒立振子制御実験</vt:lpstr>
      <vt:lpstr>PowerPoint プレゼンテーション</vt:lpstr>
      <vt:lpstr>PowerPoint プレゼンテーション</vt:lpstr>
      <vt:lpstr>倒立振子のパラメータの同定</vt:lpstr>
      <vt:lpstr>倒立振子のパラメータの同定</vt:lpstr>
      <vt:lpstr>mとlの測定</vt:lpstr>
      <vt:lpstr>aの測定</vt:lpstr>
      <vt:lpstr>Jとcの測定</vt:lpstr>
      <vt:lpstr>Jとcの測定</vt:lpstr>
      <vt:lpstr>Jとcの測定</vt:lpstr>
      <vt:lpstr>Jとcの測定</vt:lpstr>
      <vt:lpstr>Jとcの測定</vt:lpstr>
      <vt:lpstr>Mとfの測定（ステップ応答による測定法）</vt:lpstr>
      <vt:lpstr>Mとfの測定（ステップ応答による測定法）</vt:lpstr>
      <vt:lpstr>Mとfの測定（ステップ応答による測定法）</vt:lpstr>
      <vt:lpstr>Mとfの測定（ステップ応答による測定法）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Mとfの決定</vt:lpstr>
      <vt:lpstr>倒立振子制御実験</vt:lpstr>
      <vt:lpstr>PowerPoint プレゼンテーション</vt:lpstr>
      <vt:lpstr>パラメータの検証（振り子の自由振動シミュレーション）</vt:lpstr>
      <vt:lpstr>パラメータの検証（台車のステップ応答シミュレーション）</vt:lpstr>
      <vt:lpstr>PowerPoint プレゼンテーション</vt:lpstr>
      <vt:lpstr>目標値変更シミュレーション（重み行列比較）</vt:lpstr>
      <vt:lpstr>目標値変更シミュレーション（オブザーバ極比較）</vt:lpstr>
      <vt:lpstr>目標値変更シミュレーション（オブザーバ極の推定誤差）</vt:lpstr>
      <vt:lpstr>目標値変更シミュレーション（サンプリング周期比較）</vt:lpstr>
      <vt:lpstr>目標値変更シミュレーション（サンプリング周期の推定誤差）</vt:lpstr>
      <vt:lpstr>振り上げシミュレーション</vt:lpstr>
      <vt:lpstr>PowerPoint プレゼンテーション</vt:lpstr>
      <vt:lpstr>安定化制御実験</vt:lpstr>
      <vt:lpstr>目標値変更実験(重み行列比較）</vt:lpstr>
      <vt:lpstr>目標値変更実験（オブザーバ極比較）</vt:lpstr>
      <vt:lpstr>目標値変更実験（サンプリング周期比較）</vt:lpstr>
      <vt:lpstr>実験とシミュレーションの比較</vt:lpstr>
      <vt:lpstr>目標値変更実験（動画）</vt:lpstr>
      <vt:lpstr>振り上げ制御実験</vt:lpstr>
      <vt:lpstr>実験とシミュレーションの比較</vt:lpstr>
      <vt:lpstr>実験とシミュレーションの比較</vt:lpstr>
      <vt:lpstr>実験とシミュレーションの比較</vt:lpstr>
      <vt:lpstr>振り上げ制御実験（動画）</vt:lpstr>
      <vt:lpstr>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大学 ryw</cp:lastModifiedBy>
  <cp:revision>26</cp:revision>
  <dcterms:created xsi:type="dcterms:W3CDTF">2018-07-25T07:10:45Z</dcterms:created>
  <dcterms:modified xsi:type="dcterms:W3CDTF">2018-07-28T04:43:06Z</dcterms:modified>
</cp:coreProperties>
</file>